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8" r:id="rId3"/>
    <p:sldId id="269" r:id="rId4"/>
    <p:sldId id="266" r:id="rId5"/>
    <p:sldId id="300" r:id="rId6"/>
    <p:sldId id="301" r:id="rId7"/>
    <p:sldId id="302" r:id="rId8"/>
    <p:sldId id="267" r:id="rId9"/>
    <p:sldId id="268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273" r:id="rId18"/>
    <p:sldId id="310" r:id="rId19"/>
    <p:sldId id="311" r:id="rId20"/>
    <p:sldId id="276" r:id="rId21"/>
    <p:sldId id="312" r:id="rId22"/>
    <p:sldId id="313" r:id="rId23"/>
    <p:sldId id="277" r:id="rId24"/>
    <p:sldId id="314" r:id="rId25"/>
    <p:sldId id="315" r:id="rId26"/>
    <p:sldId id="279" r:id="rId27"/>
    <p:sldId id="316" r:id="rId28"/>
    <p:sldId id="270" r:id="rId29"/>
    <p:sldId id="272" r:id="rId30"/>
    <p:sldId id="274" r:id="rId31"/>
    <p:sldId id="275" r:id="rId32"/>
    <p:sldId id="278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7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263" r:id="rId5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F57"/>
    <a:srgbClr val="5C8D7B"/>
    <a:srgbClr val="EEF1F1"/>
    <a:srgbClr val="90B6A8"/>
    <a:srgbClr val="E3DCD2"/>
    <a:srgbClr val="26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5" autoAdjust="0"/>
    <p:restoredTop sz="95851" autoAdjust="0"/>
  </p:normalViewPr>
  <p:slideViewPr>
    <p:cSldViewPr snapToGrid="0" showGuides="1">
      <p:cViewPr varScale="1">
        <p:scale>
          <a:sx n="106" d="100"/>
          <a:sy n="106" d="100"/>
        </p:scale>
        <p:origin x="948" y="1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A3874-3D51-4B65-80A3-96AC84A39182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12C87-0BFF-451B-BE9A-4814DD10D2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75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12C87-0BFF-451B-BE9A-4814DD10D20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65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12C87-0BFF-451B-BE9A-4814DD10D20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033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12C87-0BFF-451B-BE9A-4814DD10D204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004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12C87-0BFF-451B-BE9A-4814DD10D204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778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B12C87-0BFF-451B-BE9A-4814DD10D204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2945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90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63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86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5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238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47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42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927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25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22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7CEC9-3526-4030-8B0E-EC844FF26CC0}" type="datetimeFigureOut">
              <a:rPr lang="ko-KR" altLang="en-US" smtClean="0"/>
              <a:t>2023-09-19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BEBB5-D516-4130-85AE-B7CE727B35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32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45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41.png"/><Relationship Id="rId3" Type="http://schemas.openxmlformats.org/officeDocument/2006/relationships/image" Target="../media/image49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0.png"/><Relationship Id="rId2" Type="http://schemas.openxmlformats.org/officeDocument/2006/relationships/image" Target="../media/image40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68.png"/><Relationship Id="rId10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64.png"/><Relationship Id="rId1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vgsilh.com/ko/f44336/image/40319.html" TargetMode="External"/><Relationship Id="rId4" Type="http://schemas.openxmlformats.org/officeDocument/2006/relationships/image" Target="../media/image93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sv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vgsilh.com/ko/f44336/image/40319.html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210.png"/><Relationship Id="rId7" Type="http://schemas.openxmlformats.org/officeDocument/2006/relationships/image" Target="../media/image160.png"/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5" Type="http://schemas.openxmlformats.org/officeDocument/2006/relationships/image" Target="../media/image1410.png"/><Relationship Id="rId4" Type="http://schemas.openxmlformats.org/officeDocument/2006/relationships/image" Target="../media/image13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vgsilh.com/ko/f44336/image/40319.html" TargetMode="External"/><Relationship Id="rId4" Type="http://schemas.openxmlformats.org/officeDocument/2006/relationships/image" Target="../media/image93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241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vgsilh.com/ko/f44336/image/40319.html" TargetMode="External"/><Relationship Id="rId5" Type="http://schemas.openxmlformats.org/officeDocument/2006/relationships/image" Target="../media/image93.sv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7" Type="http://schemas.openxmlformats.org/officeDocument/2006/relationships/image" Target="../media/image97.png"/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1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13" Type="http://schemas.openxmlformats.org/officeDocument/2006/relationships/image" Target="../media/image100.png"/><Relationship Id="rId3" Type="http://schemas.openxmlformats.org/officeDocument/2006/relationships/image" Target="../media/image330.png"/><Relationship Id="rId7" Type="http://schemas.openxmlformats.org/officeDocument/2006/relationships/image" Target="../media/image99.png"/><Relationship Id="rId12" Type="http://schemas.openxmlformats.org/officeDocument/2006/relationships/image" Target="../media/image421.png"/><Relationship Id="rId17" Type="http://schemas.openxmlformats.org/officeDocument/2006/relationships/image" Target="../media/image470.png"/><Relationship Id="rId2" Type="http://schemas.openxmlformats.org/officeDocument/2006/relationships/image" Target="../media/image321.png"/><Relationship Id="rId16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410.png"/><Relationship Id="rId5" Type="http://schemas.openxmlformats.org/officeDocument/2006/relationships/image" Target="../media/image351.png"/><Relationship Id="rId15" Type="http://schemas.openxmlformats.org/officeDocument/2006/relationships/image" Target="../media/image450.png"/><Relationship Id="rId10" Type="http://schemas.openxmlformats.org/officeDocument/2006/relationships/image" Target="../media/image400.png"/><Relationship Id="rId4" Type="http://schemas.openxmlformats.org/officeDocument/2006/relationships/image" Target="../media/image341.png"/><Relationship Id="rId9" Type="http://schemas.openxmlformats.org/officeDocument/2006/relationships/image" Target="../media/image390.png"/><Relationship Id="rId14" Type="http://schemas.openxmlformats.org/officeDocument/2006/relationships/image" Target="../media/image440.pn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0.png"/><Relationship Id="rId18" Type="http://schemas.openxmlformats.org/officeDocument/2006/relationships/image" Target="../media/image620.png"/><Relationship Id="rId26" Type="http://schemas.openxmlformats.org/officeDocument/2006/relationships/image" Target="../media/image700.png"/><Relationship Id="rId39" Type="http://schemas.openxmlformats.org/officeDocument/2006/relationships/image" Target="../media/image104.png"/><Relationship Id="rId21" Type="http://schemas.openxmlformats.org/officeDocument/2006/relationships/image" Target="../media/image650.png"/><Relationship Id="rId34" Type="http://schemas.openxmlformats.org/officeDocument/2006/relationships/image" Target="../media/image780.png"/><Relationship Id="rId42" Type="http://schemas.openxmlformats.org/officeDocument/2006/relationships/image" Target="../media/image185.png"/><Relationship Id="rId7" Type="http://schemas.openxmlformats.org/officeDocument/2006/relationships/image" Target="../media/image520.png"/><Relationship Id="rId2" Type="http://schemas.openxmlformats.org/officeDocument/2006/relationships/image" Target="../media/image480.png"/><Relationship Id="rId16" Type="http://schemas.openxmlformats.org/officeDocument/2006/relationships/image" Target="../media/image600.png"/><Relationship Id="rId29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11" Type="http://schemas.openxmlformats.org/officeDocument/2006/relationships/image" Target="../media/image550.png"/><Relationship Id="rId24" Type="http://schemas.openxmlformats.org/officeDocument/2006/relationships/image" Target="../media/image680.png"/><Relationship Id="rId32" Type="http://schemas.openxmlformats.org/officeDocument/2006/relationships/image" Target="../media/image103.png"/><Relationship Id="rId37" Type="http://schemas.openxmlformats.org/officeDocument/2006/relationships/image" Target="../media/image810.png"/><Relationship Id="rId40" Type="http://schemas.openxmlformats.org/officeDocument/2006/relationships/image" Target="../media/image209.png"/><Relationship Id="rId45" Type="http://schemas.openxmlformats.org/officeDocument/2006/relationships/image" Target="../media/image213.png"/><Relationship Id="rId5" Type="http://schemas.openxmlformats.org/officeDocument/2006/relationships/image" Target="../media/image500.png"/><Relationship Id="rId15" Type="http://schemas.openxmlformats.org/officeDocument/2006/relationships/image" Target="../media/image590.png"/><Relationship Id="rId23" Type="http://schemas.openxmlformats.org/officeDocument/2006/relationships/image" Target="../media/image670.png"/><Relationship Id="rId28" Type="http://schemas.openxmlformats.org/officeDocument/2006/relationships/image" Target="../media/image720.png"/><Relationship Id="rId36" Type="http://schemas.openxmlformats.org/officeDocument/2006/relationships/image" Target="../media/image800.png"/><Relationship Id="rId10" Type="http://schemas.openxmlformats.org/officeDocument/2006/relationships/image" Target="../media/image100.png"/><Relationship Id="rId19" Type="http://schemas.openxmlformats.org/officeDocument/2006/relationships/image" Target="../media/image101.png"/><Relationship Id="rId31" Type="http://schemas.openxmlformats.org/officeDocument/2006/relationships/image" Target="../media/image750.png"/><Relationship Id="rId44" Type="http://schemas.openxmlformats.org/officeDocument/2006/relationships/image" Target="../media/image212.png"/><Relationship Id="rId4" Type="http://schemas.openxmlformats.org/officeDocument/2006/relationships/image" Target="../media/image490.png"/><Relationship Id="rId9" Type="http://schemas.openxmlformats.org/officeDocument/2006/relationships/image" Target="../media/image540.png"/><Relationship Id="rId14" Type="http://schemas.openxmlformats.org/officeDocument/2006/relationships/image" Target="../media/image580.png"/><Relationship Id="rId22" Type="http://schemas.openxmlformats.org/officeDocument/2006/relationships/image" Target="../media/image660.png"/><Relationship Id="rId27" Type="http://schemas.openxmlformats.org/officeDocument/2006/relationships/image" Target="../media/image710.png"/><Relationship Id="rId30" Type="http://schemas.openxmlformats.org/officeDocument/2006/relationships/image" Target="../media/image740.png"/><Relationship Id="rId35" Type="http://schemas.openxmlformats.org/officeDocument/2006/relationships/image" Target="../media/image790.png"/><Relationship Id="rId43" Type="http://schemas.openxmlformats.org/officeDocument/2006/relationships/image" Target="../media/image211.png"/><Relationship Id="rId8" Type="http://schemas.openxmlformats.org/officeDocument/2006/relationships/image" Target="../media/image530.png"/><Relationship Id="rId3" Type="http://schemas.openxmlformats.org/officeDocument/2006/relationships/image" Target="../media/image99.png"/><Relationship Id="rId12" Type="http://schemas.openxmlformats.org/officeDocument/2006/relationships/image" Target="../media/image560.png"/><Relationship Id="rId17" Type="http://schemas.openxmlformats.org/officeDocument/2006/relationships/image" Target="../media/image610.png"/><Relationship Id="rId25" Type="http://schemas.openxmlformats.org/officeDocument/2006/relationships/image" Target="../media/image102.png"/><Relationship Id="rId33" Type="http://schemas.openxmlformats.org/officeDocument/2006/relationships/image" Target="../media/image770.png"/><Relationship Id="rId38" Type="http://schemas.openxmlformats.org/officeDocument/2006/relationships/image" Target="../media/image820.png"/><Relationship Id="rId20" Type="http://schemas.openxmlformats.org/officeDocument/2006/relationships/image" Target="../media/image640.png"/><Relationship Id="rId41" Type="http://schemas.openxmlformats.org/officeDocument/2006/relationships/image" Target="../media/image2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vgsilh.com/ko/f44336/image/40319.html" TargetMode="External"/><Relationship Id="rId5" Type="http://schemas.openxmlformats.org/officeDocument/2006/relationships/image" Target="../media/image93.svg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3" Type="http://schemas.openxmlformats.org/officeDocument/2006/relationships/image" Target="../media/image860.png"/><Relationship Id="rId7" Type="http://schemas.openxmlformats.org/officeDocument/2006/relationships/image" Target="../media/image900.png"/><Relationship Id="rId2" Type="http://schemas.openxmlformats.org/officeDocument/2006/relationships/image" Target="../media/image8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0.png"/><Relationship Id="rId5" Type="http://schemas.openxmlformats.org/officeDocument/2006/relationships/image" Target="../media/image880.png"/><Relationship Id="rId4" Type="http://schemas.openxmlformats.org/officeDocument/2006/relationships/image" Target="../media/image870.png"/><Relationship Id="rId9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0.png"/><Relationship Id="rId13" Type="http://schemas.openxmlformats.org/officeDocument/2006/relationships/image" Target="../media/image270.png"/><Relationship Id="rId3" Type="http://schemas.openxmlformats.org/officeDocument/2006/relationships/image" Target="../media/image940.png"/><Relationship Id="rId7" Type="http://schemas.openxmlformats.org/officeDocument/2006/relationships/image" Target="../media/image2110.png"/><Relationship Id="rId12" Type="http://schemas.openxmlformats.org/officeDocument/2006/relationships/image" Target="../media/image26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11" Type="http://schemas.openxmlformats.org/officeDocument/2006/relationships/image" Target="../media/image108.png"/><Relationship Id="rId5" Type="http://schemas.openxmlformats.org/officeDocument/2006/relationships/image" Target="../media/image95.png"/><Relationship Id="rId10" Type="http://schemas.openxmlformats.org/officeDocument/2006/relationships/image" Target="../media/image240.png"/><Relationship Id="rId4" Type="http://schemas.openxmlformats.org/officeDocument/2006/relationships/image" Target="../media/image341.png"/><Relationship Id="rId9" Type="http://schemas.openxmlformats.org/officeDocument/2006/relationships/image" Target="../media/image2310.png"/></Relationships>
</file>

<file path=ppt/slides/_rels/slide4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11.png"/><Relationship Id="rId39" Type="http://schemas.openxmlformats.org/officeDocument/2006/relationships/image" Target="../media/image1120.png"/><Relationship Id="rId3" Type="http://schemas.openxmlformats.org/officeDocument/2006/relationships/image" Target="../media/image990.png"/><Relationship Id="rId34" Type="http://schemas.openxmlformats.org/officeDocument/2006/relationships/image" Target="../media/image1070.png"/><Relationship Id="rId21" Type="http://schemas.openxmlformats.org/officeDocument/2006/relationships/image" Target="../media/image360.png"/><Relationship Id="rId7" Type="http://schemas.openxmlformats.org/officeDocument/2006/relationships/image" Target="../media/image110.png"/><Relationship Id="rId17" Type="http://schemas.openxmlformats.org/officeDocument/2006/relationships/image" Target="../media/image320.png"/><Relationship Id="rId12" Type="http://schemas.openxmlformats.org/officeDocument/2006/relationships/image" Target="../media/image270.png"/><Relationship Id="rId33" Type="http://schemas.openxmlformats.org/officeDocument/2006/relationships/image" Target="../media/image2210.png"/><Relationship Id="rId38" Type="http://schemas.openxmlformats.org/officeDocument/2006/relationships/image" Target="../media/image1111.png"/><Relationship Id="rId2" Type="http://schemas.openxmlformats.org/officeDocument/2006/relationships/image" Target="../media/image109.png"/><Relationship Id="rId16" Type="http://schemas.openxmlformats.org/officeDocument/2006/relationships/image" Target="../media/image310.png"/><Relationship Id="rId29" Type="http://schemas.openxmlformats.org/officeDocument/2006/relationships/image" Target="../media/image108.png"/><Relationship Id="rId20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0.png"/><Relationship Id="rId11" Type="http://schemas.openxmlformats.org/officeDocument/2006/relationships/image" Target="../media/image260.png"/><Relationship Id="rId32" Type="http://schemas.openxmlformats.org/officeDocument/2006/relationships/image" Target="../media/image107.png"/><Relationship Id="rId37" Type="http://schemas.openxmlformats.org/officeDocument/2006/relationships/image" Target="../media/image1100.png"/><Relationship Id="rId40" Type="http://schemas.openxmlformats.org/officeDocument/2006/relationships/image" Target="../media/image113.png"/><Relationship Id="rId5" Type="http://schemas.openxmlformats.org/officeDocument/2006/relationships/image" Target="../media/image1010.png"/><Relationship Id="rId15" Type="http://schemas.openxmlformats.org/officeDocument/2006/relationships/image" Target="../media/image300.png"/><Relationship Id="rId28" Type="http://schemas.openxmlformats.org/officeDocument/2006/relationships/image" Target="../media/image1050.png"/><Relationship Id="rId36" Type="http://schemas.openxmlformats.org/officeDocument/2006/relationships/image" Target="../media/image112.png"/><Relationship Id="rId31" Type="http://schemas.openxmlformats.org/officeDocument/2006/relationships/image" Target="../media/image1060.png"/><Relationship Id="rId19" Type="http://schemas.openxmlformats.org/officeDocument/2006/relationships/image" Target="../media/image340.png"/><Relationship Id="rId4" Type="http://schemas.openxmlformats.org/officeDocument/2006/relationships/image" Target="../media/image1000.png"/><Relationship Id="rId9" Type="http://schemas.openxmlformats.org/officeDocument/2006/relationships/image" Target="../media/image240.png"/><Relationship Id="rId27" Type="http://schemas.openxmlformats.org/officeDocument/2006/relationships/image" Target="../media/image420.png"/><Relationship Id="rId30" Type="http://schemas.openxmlformats.org/officeDocument/2006/relationships/image" Target="../media/image2110.png"/><Relationship Id="rId35" Type="http://schemas.openxmlformats.org/officeDocument/2006/relationships/image" Target="../media/image1080.png"/><Relationship Id="rId22" Type="http://schemas.openxmlformats.org/officeDocument/2006/relationships/image" Target="../media/image370.png"/><Relationship Id="rId8" Type="http://schemas.openxmlformats.org/officeDocument/2006/relationships/image" Target="../media/image23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92.png"/><Relationship Id="rId7" Type="http://schemas.openxmlformats.org/officeDocument/2006/relationships/image" Target="../media/image127.png"/><Relationship Id="rId12" Type="http://schemas.openxmlformats.org/officeDocument/2006/relationships/image" Target="../media/image132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11" Type="http://schemas.openxmlformats.org/officeDocument/2006/relationships/image" Target="../media/image131.png"/><Relationship Id="rId5" Type="http://schemas.openxmlformats.org/officeDocument/2006/relationships/hyperlink" Target="https://svgsilh.com/ko/f44336/image/40319.html" TargetMode="External"/><Relationship Id="rId10" Type="http://schemas.openxmlformats.org/officeDocument/2006/relationships/image" Target="../media/image130.png"/><Relationship Id="rId4" Type="http://schemas.openxmlformats.org/officeDocument/2006/relationships/image" Target="../media/image93.svg"/><Relationship Id="rId9" Type="http://schemas.openxmlformats.org/officeDocument/2006/relationships/image" Target="../media/image12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8131" y="2802622"/>
            <a:ext cx="945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교량 내진성능평가 특별 기술강좌</a:t>
            </a:r>
            <a:endParaRPr lang="ko-KR" altLang="en-US" sz="28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rgbClr val="5C8D7B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00533" y="5434448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마이다스아이티</a:t>
            </a:r>
            <a:endParaRPr lang="en-US" altLang="ko-KR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  <a:p>
            <a:pPr algn="r"/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구조기술팀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FD6196A-6DEA-1ADD-7C40-850AD82FE87E}"/>
              </a:ext>
            </a:extLst>
          </p:cNvPr>
          <p:cNvSpPr txBox="1"/>
          <p:nvPr/>
        </p:nvSpPr>
        <p:spPr>
          <a:xfrm>
            <a:off x="858131" y="2433290"/>
            <a:ext cx="346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2023</a:t>
            </a:r>
            <a:r>
              <a:rPr lang="ko-KR" altLang="en-US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년 하반기 </a:t>
            </a:r>
            <a:r>
              <a:rPr lang="ko-KR" altLang="en-US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마이다스아이티</a:t>
            </a:r>
            <a:endParaRPr lang="ko-KR" altLang="en-US" sz="105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rgbClr val="5C8D7B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7D3D8E-AE66-AF2B-5A2B-4BB0FA3CC86A}"/>
              </a:ext>
            </a:extLst>
          </p:cNvPr>
          <p:cNvSpPr txBox="1"/>
          <p:nvPr/>
        </p:nvSpPr>
        <p:spPr>
          <a:xfrm>
            <a:off x="9819530" y="5034338"/>
            <a:ext cx="1661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2023. 10. 25.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901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07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149459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비선형 재료모델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74FDD-4A7A-5E4F-0968-AA0987B6367E}"/>
              </a:ext>
            </a:extLst>
          </p:cNvPr>
          <p:cNvSpPr txBox="1"/>
          <p:nvPr/>
        </p:nvSpPr>
        <p:spPr>
          <a:xfrm>
            <a:off x="1353014" y="2250458"/>
            <a:ext cx="459791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콘크리트의 경우 </a:t>
            </a:r>
            <a:r>
              <a:rPr lang="en-US" altLang="ko-KR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Mander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모델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철근의 경우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Park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모델 적용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D5B9972-8ABA-C9A7-1AE6-3993BC303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3016250"/>
            <a:ext cx="4381500" cy="22479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AB93CB52-8E59-0CA7-51B0-D30F9CD04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00" y="1890493"/>
            <a:ext cx="4305300" cy="40671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B506A0E-8BFF-E924-5B4A-5710553FF629}"/>
              </a:ext>
            </a:extLst>
          </p:cNvPr>
          <p:cNvSpPr txBox="1"/>
          <p:nvPr/>
        </p:nvSpPr>
        <p:spPr>
          <a:xfrm>
            <a:off x="1766033" y="5368920"/>
            <a:ext cx="217534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비구속 콘크리트 재료 물성치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DAED20-018A-F294-AE4F-E76051702389}"/>
              </a:ext>
            </a:extLst>
          </p:cNvPr>
          <p:cNvSpPr txBox="1"/>
          <p:nvPr/>
        </p:nvSpPr>
        <p:spPr>
          <a:xfrm>
            <a:off x="7644924" y="5958971"/>
            <a:ext cx="19654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구속 콘크리트 재료 물성치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546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08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506A0E-8BFF-E924-5B4A-5710553FF629}"/>
              </a:ext>
            </a:extLst>
          </p:cNvPr>
          <p:cNvSpPr txBox="1"/>
          <p:nvPr/>
        </p:nvSpPr>
        <p:spPr>
          <a:xfrm>
            <a:off x="1766034" y="5368920"/>
            <a:ext cx="2131202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비구속 콘크리트 재료 물성치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FC624-C51A-1894-A632-5A5152F5037E}"/>
              </a:ext>
            </a:extLst>
          </p:cNvPr>
          <p:cNvSpPr txBox="1"/>
          <p:nvPr/>
        </p:nvSpPr>
        <p:spPr>
          <a:xfrm>
            <a:off x="4847046" y="1903467"/>
            <a:ext cx="561883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비구속 콘크리트 및 구속 콘크리트의 비선형 재료 특성 입력 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"Unconfined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Concrete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입력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36F5E760-BA1E-AB0B-359F-F2048FB79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290" y="2304410"/>
            <a:ext cx="4966678" cy="3254834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643A56BB-3E3F-CC44-99E9-9554E0D3F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906" y="2520442"/>
            <a:ext cx="3467467" cy="28130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73FABA7D-0835-D426-64ED-45DA0CD223F3}"/>
              </a:ext>
            </a:extLst>
          </p:cNvPr>
          <p:cNvCxnSpPr/>
          <p:nvPr/>
        </p:nvCxnSpPr>
        <p:spPr>
          <a:xfrm>
            <a:off x="5218611" y="5003074"/>
            <a:ext cx="0" cy="91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56B4F4-50E0-367A-01B5-EBA25616BA92}"/>
              </a:ext>
            </a:extLst>
          </p:cNvPr>
          <p:cNvSpPr txBox="1"/>
          <p:nvPr/>
        </p:nvSpPr>
        <p:spPr>
          <a:xfrm>
            <a:off x="4595374" y="5937046"/>
            <a:ext cx="35874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인장 강도 미 입력 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모멘트 곡률 곡선의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crack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point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는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0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4C0BFC-E8B4-5CA5-267A-EA067A888F14}"/>
              </a:ext>
            </a:extLst>
          </p:cNvPr>
          <p:cNvSpPr txBox="1"/>
          <p:nvPr/>
        </p:nvSpPr>
        <p:spPr>
          <a:xfrm>
            <a:off x="1018735" y="1761910"/>
            <a:ext cx="3683893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비선형 재료모델 입력 시 유의사항 및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FAQ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30C30E-CDB8-345F-396E-F21598E3BC73}"/>
              </a:ext>
            </a:extLst>
          </p:cNvPr>
          <p:cNvSpPr txBox="1"/>
          <p:nvPr/>
        </p:nvSpPr>
        <p:spPr>
          <a:xfrm>
            <a:off x="8317411" y="2948215"/>
            <a:ext cx="1829805" cy="258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8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8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</a:t>
            </a:r>
            <a:r>
              <a:rPr lang="ko-KR" altLang="en-US" sz="8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변형률</a:t>
            </a:r>
            <a:r>
              <a:rPr lang="ko-KR" altLang="en-US" sz="8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값은 표에 제시된 값 사용</a:t>
            </a:r>
            <a:endParaRPr kumimoji="0" lang="en-US" altLang="ko-KR" sz="8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DD2825B4-9558-C4CA-FC00-1169B3267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6465" y="5630047"/>
            <a:ext cx="1933503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79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09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506A0E-8BFF-E924-5B4A-5710553FF629}"/>
              </a:ext>
            </a:extLst>
          </p:cNvPr>
          <p:cNvSpPr txBox="1"/>
          <p:nvPr/>
        </p:nvSpPr>
        <p:spPr>
          <a:xfrm>
            <a:off x="1769475" y="5657265"/>
            <a:ext cx="227280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구속 콘크리트의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Rebar Data&gt;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FC624-C51A-1894-A632-5A5152F5037E}"/>
              </a:ext>
            </a:extLst>
          </p:cNvPr>
          <p:cNvSpPr txBox="1"/>
          <p:nvPr/>
        </p:nvSpPr>
        <p:spPr>
          <a:xfrm>
            <a:off x="5357430" y="3556148"/>
            <a:ext cx="400728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- Rebar Data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내의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y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 및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z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 전단 철근 개수 확인 필요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4C0BFC-E8B4-5CA5-267A-EA067A888F14}"/>
              </a:ext>
            </a:extLst>
          </p:cNvPr>
          <p:cNvSpPr txBox="1"/>
          <p:nvPr/>
        </p:nvSpPr>
        <p:spPr>
          <a:xfrm>
            <a:off x="1018735" y="1761910"/>
            <a:ext cx="3683893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비선형 재료모델 입력 시 유의사항 및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FAQ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16C59F44-BF1B-20F5-79B4-3E53D7E40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192" y="2153859"/>
            <a:ext cx="3040522" cy="3405385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1543379D-D1D7-1944-CF7B-865A2FC17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8059" y="2111538"/>
            <a:ext cx="3604623" cy="10198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4CB2193-B246-B2E2-4B7B-2F293636DEFE}"/>
              </a:ext>
            </a:extLst>
          </p:cNvPr>
          <p:cNvSpPr txBox="1"/>
          <p:nvPr/>
        </p:nvSpPr>
        <p:spPr>
          <a:xfrm>
            <a:off x="5442339" y="3109003"/>
            <a:ext cx="365034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&lt;Rebar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Input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ECFC93-E0C2-781E-8EFF-EA6599830B1E}"/>
              </a:ext>
            </a:extLst>
          </p:cNvPr>
          <p:cNvSpPr txBox="1"/>
          <p:nvPr/>
        </p:nvSpPr>
        <p:spPr>
          <a:xfrm>
            <a:off x="5357429" y="4042185"/>
            <a:ext cx="5930681" cy="52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- Section Data </a:t>
            </a:r>
            <a:r>
              <a:rPr lang="en-US" altLang="ko-KR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impor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로 철근 정보를 가져 올 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Rebar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Input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에 입력한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y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 및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z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 전단 철근 개수를 가져옴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34D5711-E6D8-21A3-315D-259378C60C2D}"/>
              </a:ext>
            </a:extLst>
          </p:cNvPr>
          <p:cNvSpPr txBox="1"/>
          <p:nvPr/>
        </p:nvSpPr>
        <p:spPr>
          <a:xfrm>
            <a:off x="5357429" y="4580437"/>
            <a:ext cx="6470988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-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해당 전단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철근량으로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전단 강도를 계산하므로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정확한 값이 입력 되었는지 확인 필요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3233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10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4.3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149459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4.3.1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해석방법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74FDD-4A7A-5E4F-0968-AA0987B6367E}"/>
              </a:ext>
            </a:extLst>
          </p:cNvPr>
          <p:cNvSpPr txBox="1"/>
          <p:nvPr/>
        </p:nvSpPr>
        <p:spPr>
          <a:xfrm>
            <a:off x="1353014" y="2250458"/>
            <a:ext cx="459791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교량의 지진해석방법은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교량내진 설계기준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에서 제시한 방법을 따른다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EB3878-73C0-B16B-D4D0-92A176920B79}"/>
              </a:ext>
            </a:extLst>
          </p:cNvPr>
          <p:cNvSpPr txBox="1"/>
          <p:nvPr/>
        </p:nvSpPr>
        <p:spPr>
          <a:xfrm>
            <a:off x="1353014" y="2670465"/>
            <a:ext cx="527638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교량의 지진해석방법은 다중모드 스펙트럼해석법을 기본으로 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5021B-995B-0052-CBF0-82CF7BFDB62F}"/>
              </a:ext>
            </a:extLst>
          </p:cNvPr>
          <p:cNvSpPr txBox="1"/>
          <p:nvPr/>
        </p:nvSpPr>
        <p:spPr>
          <a:xfrm>
            <a:off x="1353014" y="3069972"/>
            <a:ext cx="825453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정밀해석을 요한다고 판단되는 교량에 대해서는 다중모드 스펙트럼해석법 또는 발주자가 인정하는 검증된 정밀해석법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시간이력해석법 등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사용할 수 있다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4AC388-878F-40B7-B23A-A13CC8BDBF1D}"/>
              </a:ext>
            </a:extLst>
          </p:cNvPr>
          <p:cNvSpPr txBox="1"/>
          <p:nvPr/>
        </p:nvSpPr>
        <p:spPr>
          <a:xfrm>
            <a:off x="1353014" y="3598567"/>
            <a:ext cx="825453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3)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단경간교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지진구역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II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에 위치하는 내진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II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등급교는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교량내진설계기준에서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제시하는 별도의 절차를 따를 수 있다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65F33-4A87-7870-E3C4-E547897637DA}"/>
              </a:ext>
            </a:extLst>
          </p:cNvPr>
          <p:cNvSpPr txBox="1"/>
          <p:nvPr/>
        </p:nvSpPr>
        <p:spPr>
          <a:xfrm>
            <a:off x="1353014" y="3980230"/>
            <a:ext cx="825453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 시 모든 고정된 교각 도는 교대 지점들은 동일 시점에 있어서 동일한 지반운동을 한다고 가정한다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3ACB5-6071-8DFD-6204-773D3B0E4C0E}"/>
              </a:ext>
            </a:extLst>
          </p:cNvPr>
          <p:cNvSpPr txBox="1"/>
          <p:nvPr/>
        </p:nvSpPr>
        <p:spPr>
          <a:xfrm>
            <a:off x="1353013" y="4355353"/>
            <a:ext cx="10577715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5)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지진해석에 의한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탄성지진력은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수평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축에 대하여 독립적으로 해석하고 필요에 따라 수직 운동의 영향을 반영한다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수평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축은 교량의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교축방향과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교축직각방향으로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하는 것이 일반적이지만 평가자의 판단 하에 가장 불리한 축을 선정하여야 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759F0C-689C-9F37-2A4C-EBE5CA5A4B33}"/>
              </a:ext>
            </a:extLst>
          </p:cNvPr>
          <p:cNvSpPr txBox="1"/>
          <p:nvPr/>
        </p:nvSpPr>
        <p:spPr>
          <a:xfrm>
            <a:off x="1535316" y="5297316"/>
            <a:ext cx="2424981" cy="762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수직설계지반운동 고려 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(5%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감쇠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b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●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암반지반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수평의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0.77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배</a:t>
            </a: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●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토사지반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공학적 판단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2891BCB6-6F64-7582-81D2-BA9F0F19B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603" y="5111510"/>
            <a:ext cx="1611397" cy="1225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F1559E0A-AD1F-6EB7-A35B-4B3FF4953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0" y="5105299"/>
            <a:ext cx="1682750" cy="12314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472F067B-3639-925F-8BDF-6F30DD58F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750" y="5111510"/>
            <a:ext cx="1633675" cy="12252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FF5F547-BE00-A93D-B820-F4DC3B775508}"/>
              </a:ext>
            </a:extLst>
          </p:cNvPr>
          <p:cNvSpPr txBox="1"/>
          <p:nvPr/>
        </p:nvSpPr>
        <p:spPr>
          <a:xfrm>
            <a:off x="5290301" y="6390678"/>
            <a:ext cx="21342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수평지반운동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(X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및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Y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4EF982-8034-3983-36A5-74FAFBC78722}"/>
              </a:ext>
            </a:extLst>
          </p:cNvPr>
          <p:cNvSpPr txBox="1"/>
          <p:nvPr/>
        </p:nvSpPr>
        <p:spPr>
          <a:xfrm>
            <a:off x="8163455" y="6375400"/>
            <a:ext cx="21342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수직지반운동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(Z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4E80FF-7BB8-8CDE-9AAC-DF8B815C358C}"/>
              </a:ext>
            </a:extLst>
          </p:cNvPr>
          <p:cNvSpPr txBox="1"/>
          <p:nvPr/>
        </p:nvSpPr>
        <p:spPr>
          <a:xfrm>
            <a:off x="6187743" y="4744701"/>
            <a:ext cx="21342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RS </a:t>
            </a:r>
            <a:r>
              <a:rPr lang="en-US" altLang="ko-KR" sz="1000" b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Load Case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입력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507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11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4.3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2194364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4.3.3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지진해석모델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EB3878-73C0-B16B-D4D0-92A176920B79}"/>
              </a:ext>
            </a:extLst>
          </p:cNvPr>
          <p:cNvSpPr txBox="1"/>
          <p:nvPr/>
        </p:nvSpPr>
        <p:spPr>
          <a:xfrm>
            <a:off x="1353014" y="2251365"/>
            <a:ext cx="10058400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교량의 지진해석모델은 가능한 지진에 따른 실제 거동과 유사한 결과를 얻을 수 있도록 구조물의 강성 및 관성 효과를 고려하여 절점과 부재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연결부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경계조건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으로 구성된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차원 뼈대구조로 모형화 하여야 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다만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RC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슬래브교의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상부구조는 평면요소로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모형화하여도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무방하다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5021B-995B-0052-CBF0-82CF7BFDB62F}"/>
              </a:ext>
            </a:extLst>
          </p:cNvPr>
          <p:cNvSpPr txBox="1"/>
          <p:nvPr/>
        </p:nvSpPr>
        <p:spPr>
          <a:xfrm>
            <a:off x="1353014" y="2907259"/>
            <a:ext cx="8254536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교량은 지진 시 함께 진동하는 진동모드가 충분히 포함될 수 있도록 모형화해야 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</a:t>
            </a:r>
            <a:b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 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고유치 해석을 통해 지진방향의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질량참여율이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90%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이상이 되는 동적특성을 확보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할 수 있도록 충분한 모드 차수를 고려하여야 함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4AC388-878F-40B7-B23A-A13CC8BDBF1D}"/>
              </a:ext>
            </a:extLst>
          </p:cNvPr>
          <p:cNvSpPr txBox="1"/>
          <p:nvPr/>
        </p:nvSpPr>
        <p:spPr>
          <a:xfrm>
            <a:off x="1353014" y="3510357"/>
            <a:ext cx="987203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소요 성능을 결정하기 위한 지진해석에 필요한 입력자료 중 교각의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휨강성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EI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는 모멘트 곡률 관계곡선으로부터 구한 항복유효강성을 사용한다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5836641C-1269-F8AF-980D-4CC2BC483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442" y="4323275"/>
            <a:ext cx="1717357" cy="1634393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7D20E3CE-F979-E70E-4166-D3F6B1A94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075400"/>
            <a:ext cx="4494848" cy="230739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4E35DA92-B139-A97B-C5F8-170421AFD012}"/>
              </a:ext>
            </a:extLst>
          </p:cNvPr>
          <p:cNvCxnSpPr/>
          <p:nvPr/>
        </p:nvCxnSpPr>
        <p:spPr>
          <a:xfrm>
            <a:off x="5730240" y="5229096"/>
            <a:ext cx="365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3906863-B815-A71E-4B04-A69DDAC37632}"/>
              </a:ext>
            </a:extLst>
          </p:cNvPr>
          <p:cNvSpPr txBox="1"/>
          <p:nvPr/>
        </p:nvSpPr>
        <p:spPr>
          <a:xfrm>
            <a:off x="2915585" y="6470183"/>
            <a:ext cx="415053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각 교각의 모멘트 곡률 곡선으로부터 계산된 항복강성 자동 입력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D6FE0D2E-9E0F-02CD-7708-7764C9901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6965" y="4002421"/>
            <a:ext cx="1580516" cy="238037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03BA9D5-3263-BE0C-4199-DE7B0E3E5477}"/>
              </a:ext>
            </a:extLst>
          </p:cNvPr>
          <p:cNvSpPr txBox="1"/>
          <p:nvPr/>
        </p:nvSpPr>
        <p:spPr>
          <a:xfrm>
            <a:off x="8357870" y="6470182"/>
            <a:ext cx="249936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유효단면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2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차모멘트 계산 입력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선택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579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>
            <a:extLst>
              <a:ext uri="{FF2B5EF4-FFF2-40B4-BE49-F238E27FC236}">
                <a16:creationId xmlns:a16="http://schemas.microsoft.com/office/drawing/2014/main" id="{01659843-E9DC-5527-5B4F-AB8B409BB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582" y="2975852"/>
            <a:ext cx="1484618" cy="246953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12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4.3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2194364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4.3.3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지진해석모델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EB3878-73C0-B16B-D4D0-92A176920B79}"/>
              </a:ext>
            </a:extLst>
          </p:cNvPr>
          <p:cNvSpPr txBox="1"/>
          <p:nvPr/>
        </p:nvSpPr>
        <p:spPr>
          <a:xfrm>
            <a:off x="1353014" y="2251365"/>
            <a:ext cx="9859422" cy="52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 받침부는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교축방향과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교축직각방향에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대하여 가동단과 고정단을 구분하여 모형화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다만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탄성 받침과 같이 고무 형식의 받침은 고정단과 가동단을 구분하지 않고 받침의 전단 강성 적용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906863-B815-A71E-4B04-A69DDAC37632}"/>
              </a:ext>
            </a:extLst>
          </p:cNvPr>
          <p:cNvSpPr txBox="1"/>
          <p:nvPr/>
        </p:nvSpPr>
        <p:spPr>
          <a:xfrm>
            <a:off x="402907" y="5454055"/>
            <a:ext cx="362712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&lt;Elastic Link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를 이용한 받침 모사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3BA9D5-3263-BE0C-4199-DE7B0E3E5477}"/>
              </a:ext>
            </a:extLst>
          </p:cNvPr>
          <p:cNvSpPr txBox="1"/>
          <p:nvPr/>
        </p:nvSpPr>
        <p:spPr>
          <a:xfrm>
            <a:off x="4184836" y="5449886"/>
            <a:ext cx="249936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탄성 받침 강성 입력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&gt;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21A158A1-0E1D-8052-B748-EDB25DD7D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15" y="3012396"/>
            <a:ext cx="2592705" cy="22696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34C11C-485D-2D51-62E3-95CF0E96EE82}"/>
              </a:ext>
            </a:extLst>
          </p:cNvPr>
          <p:cNvSpPr txBox="1"/>
          <p:nvPr/>
        </p:nvSpPr>
        <p:spPr>
          <a:xfrm>
            <a:off x="6248648" y="4205049"/>
            <a:ext cx="60814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C4B12D-2385-6968-7864-175FE1D57A78}"/>
              </a:ext>
            </a:extLst>
          </p:cNvPr>
          <p:cNvSpPr txBox="1"/>
          <p:nvPr/>
        </p:nvSpPr>
        <p:spPr>
          <a:xfrm>
            <a:off x="6155327" y="4600531"/>
            <a:ext cx="99434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전단방향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6286209B-4836-E8A2-54FF-69ADAC91EB77}"/>
              </a:ext>
            </a:extLst>
          </p:cNvPr>
          <p:cNvCxnSpPr>
            <a:cxnSpLocks/>
          </p:cNvCxnSpPr>
          <p:nvPr/>
        </p:nvCxnSpPr>
        <p:spPr>
          <a:xfrm>
            <a:off x="5730240" y="4371387"/>
            <a:ext cx="5169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4989FD1-93A6-2561-41A7-6366939F330D}"/>
              </a:ext>
            </a:extLst>
          </p:cNvPr>
          <p:cNvCxnSpPr>
            <a:cxnSpLocks/>
          </p:cNvCxnSpPr>
          <p:nvPr/>
        </p:nvCxnSpPr>
        <p:spPr>
          <a:xfrm>
            <a:off x="5730240" y="4552992"/>
            <a:ext cx="558862" cy="175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95239475-A91E-6EC7-73A9-B87AAE5A7AD8}"/>
              </a:ext>
            </a:extLst>
          </p:cNvPr>
          <p:cNvCxnSpPr>
            <a:cxnSpLocks/>
          </p:cNvCxnSpPr>
          <p:nvPr/>
        </p:nvCxnSpPr>
        <p:spPr>
          <a:xfrm>
            <a:off x="5730240" y="4758314"/>
            <a:ext cx="5588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2EF5147-FDD9-3829-499A-4E200707341B}"/>
              </a:ext>
            </a:extLst>
          </p:cNvPr>
          <p:cNvSpPr txBox="1"/>
          <p:nvPr/>
        </p:nvSpPr>
        <p:spPr>
          <a:xfrm>
            <a:off x="4266816" y="5845368"/>
            <a:ext cx="2499360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탄성받침의 경우 고정단과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가동단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구분하지 않고 모든 방향의 전단 강성을 입력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66815D62-169D-E07D-D195-BFE79FCC3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251" y="2962367"/>
            <a:ext cx="1489815" cy="24854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71D7C17-09F0-C463-EA81-BBAAA339EB5A}"/>
              </a:ext>
            </a:extLst>
          </p:cNvPr>
          <p:cNvSpPr txBox="1"/>
          <p:nvPr/>
        </p:nvSpPr>
        <p:spPr>
          <a:xfrm>
            <a:off x="7535694" y="5449886"/>
            <a:ext cx="249936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포트 받침 강성 입력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&gt;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69C681-A400-96BE-F7BD-6F5F0B524761}"/>
              </a:ext>
            </a:extLst>
          </p:cNvPr>
          <p:cNvSpPr txBox="1"/>
          <p:nvPr/>
        </p:nvSpPr>
        <p:spPr>
          <a:xfrm>
            <a:off x="7149676" y="5845368"/>
            <a:ext cx="3271396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포트 받침의 경우 축방향 및 고정단에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10e8 ~ 10e11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정도의 큰 강성 입력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(Local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Axis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방향에 유의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8747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>
            <a:extLst>
              <a:ext uri="{FF2B5EF4-FFF2-40B4-BE49-F238E27FC236}">
                <a16:creationId xmlns:a16="http://schemas.microsoft.com/office/drawing/2014/main" id="{E8C717F1-0708-179C-D258-B7B31B739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157" y="2857909"/>
            <a:ext cx="5597884" cy="1851932"/>
          </a:xfrm>
          <a:prstGeom prst="rect">
            <a:avLst/>
          </a:prstGeom>
        </p:spPr>
      </p:pic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13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4.3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지진해석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4.3.4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조합탄성지진력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조합탄성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변위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2671D1-A72D-013F-6667-5224B0146BA5}"/>
              </a:ext>
            </a:extLst>
          </p:cNvPr>
          <p:cNvSpPr txBox="1"/>
          <p:nvPr/>
        </p:nvSpPr>
        <p:spPr>
          <a:xfrm>
            <a:off x="1353014" y="2251365"/>
            <a:ext cx="1005840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수평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교직방향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수직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지진력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수직 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은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30%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규정에 따라 다음과 같이 조합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0826A9-B9FC-32AB-C5B6-2037FFC43DD0}"/>
              </a:ext>
            </a:extLst>
          </p:cNvPr>
          <p:cNvSpPr txBox="1"/>
          <p:nvPr/>
        </p:nvSpPr>
        <p:spPr>
          <a:xfrm>
            <a:off x="1018735" y="2939819"/>
            <a:ext cx="12510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교축방향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9342F61-3F3B-BC8B-13C0-430B75366E95}"/>
                  </a:ext>
                </a:extLst>
              </p:cNvPr>
              <p:cNvSpPr txBox="1"/>
              <p:nvPr/>
            </p:nvSpPr>
            <p:spPr>
              <a:xfrm>
                <a:off x="2239461" y="2864283"/>
                <a:ext cx="3768805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𝐶𝑂𝑀𝐵</m:t>
                          </m:r>
                        </m:sub>
                      </m:sSub>
                      <m:r>
                        <a:rPr lang="en-US" altLang="ko-KR" sz="1200">
                          <a:latin typeface="Cambria Math" panose="02040503050406030204" pitchFamily="18" charset="0"/>
                        </a:rPr>
                        <m:t>=1.0×</m:t>
                      </m:r>
                      <m:sSub>
                        <m:sSubPr>
                          <m:ctrlPr>
                            <a:rPr lang="en-US" altLang="ko-KR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ko-KR" sz="1200">
                          <a:latin typeface="Cambria Math" panose="02040503050406030204" pitchFamily="18" charset="0"/>
                        </a:rPr>
                        <m:t>+0.3×&lt;</m:t>
                      </m:r>
                      <m:sSub>
                        <m:sSubPr>
                          <m:ctrlPr>
                            <a:rPr lang="en-US" altLang="ko-KR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altLang="ko-KR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altLang="ko-KR" sz="120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ko-KR" alt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9342F61-3F3B-BC8B-13C0-430B75366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461" y="2864283"/>
                <a:ext cx="3768805" cy="4514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73AB18-9652-3020-3FF5-541D50C97F68}"/>
                  </a:ext>
                </a:extLst>
              </p:cNvPr>
              <p:cNvSpPr txBox="1"/>
              <p:nvPr/>
            </p:nvSpPr>
            <p:spPr>
              <a:xfrm>
                <a:off x="2269759" y="3501723"/>
                <a:ext cx="3768805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𝐶𝑂𝑀𝐵</m:t>
                          </m:r>
                        </m:sub>
                      </m:sSub>
                      <m:r>
                        <a:rPr lang="en-US" altLang="ko-KR" sz="1200" smtClean="0">
                          <a:latin typeface="Cambria Math" panose="02040503050406030204" pitchFamily="18" charset="0"/>
                        </a:rPr>
                        <m:t>=1.0×</m:t>
                      </m:r>
                      <m:sSub>
                        <m:sSubPr>
                          <m:ctrlPr>
                            <a:rPr lang="en-US" altLang="ko-K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altLang="ko-KR" sz="1200" smtClean="0">
                          <a:latin typeface="Cambria Math" panose="02040503050406030204" pitchFamily="18" charset="0"/>
                        </a:rPr>
                        <m:t>+0.3×&lt;</m:t>
                      </m:r>
                      <m:sSub>
                        <m:sSubPr>
                          <m:ctrlPr>
                            <a:rPr lang="en-US" altLang="ko-K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 smtClean="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ko-KR" sz="120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 smtClean="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altLang="ko-KR" sz="1200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ko-KR" altLang="en-US" sz="1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773AB18-9652-3020-3FF5-541D50C97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759" y="3501723"/>
                <a:ext cx="3768805" cy="4514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8E1C3A1-4B69-1F06-99AB-35F7252A2E90}"/>
                  </a:ext>
                </a:extLst>
              </p:cNvPr>
              <p:cNvSpPr txBox="1"/>
              <p:nvPr/>
            </p:nvSpPr>
            <p:spPr>
              <a:xfrm>
                <a:off x="2271041" y="4303521"/>
                <a:ext cx="3768805" cy="2385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𝑉</m:t>
                              </m:r>
                            </m:sup>
                          </m:sSup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𝐶𝑂𝑀𝐵</m:t>
                          </m:r>
                        </m:sub>
                      </m:sSub>
                      <m:r>
                        <a:rPr lang="en-US" altLang="ko-KR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=1.0×</m:t>
                      </m:r>
                      <m:sSub>
                        <m:sSubPr>
                          <m:ctrlPr>
                            <a:rPr lang="en-US" altLang="ko-KR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altLang="ko-KR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ko-KR" sz="12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ko-KR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𝑉</m:t>
                              </m:r>
                            </m:sup>
                          </m:sSup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]</m:t>
                          </m:r>
                        </m:e>
                        <m:sub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sub>
                      </m:sSub>
                      <m:r>
                        <a:rPr lang="en-US" altLang="ko-KR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+0.3×&lt;</m:t>
                      </m:r>
                      <m:sSub>
                        <m:sSubPr>
                          <m:ctrlPr>
                            <a:rPr lang="en-US" altLang="ko-KR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b="1" i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 b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 b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𝑉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𝐿</m:t>
                          </m:r>
                        </m:sub>
                      </m:sSub>
                      <m:r>
                        <a:rPr lang="en-US" altLang="ko-KR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</m:t>
                      </m:r>
                      <m:sSub>
                        <m:sSubPr>
                          <m:ctrlPr>
                            <a:rPr lang="en-US" altLang="ko-KR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12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altLang="ko-KR" sz="1200" b="1" i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200" b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ko-KR" sz="1200" b="1">
                                          <a:ln>
                                            <a:solidFill>
                                              <a:srgbClr val="555F57">
                                                <a:alpha val="20000"/>
                                              </a:srgbClr>
                                            </a:solidFill>
                                          </a:ln>
                                          <a:solidFill>
                                            <a:srgbClr val="555F57"/>
                                          </a:solidFill>
                                          <a:latin typeface="Cambria Math" panose="02040503050406030204" pitchFamily="18" charset="0"/>
                                          <a:ea typeface="KoPub돋움체 Medium" panose="00000600000000000000" pitchFamily="2" charset="-127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sz="12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𝑉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sub>
                      </m:sSub>
                      <m:r>
                        <a:rPr lang="en-US" altLang="ko-KR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&gt;</m:t>
                      </m:r>
                    </m:oMath>
                  </m:oMathPara>
                </a14:m>
                <a:endParaRPr lang="ko-KR" altLang="en-US" sz="12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8E1C3A1-4B69-1F06-99AB-35F7252A2E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041" y="4303521"/>
                <a:ext cx="3768805" cy="238527"/>
              </a:xfrm>
              <a:prstGeom prst="rect">
                <a:avLst/>
              </a:prstGeom>
              <a:blipFill>
                <a:blip r:embed="rId5"/>
                <a:stretch>
                  <a:fillRect b="-256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A77A1C56-987C-1B4A-F490-172974576947}"/>
              </a:ext>
            </a:extLst>
          </p:cNvPr>
          <p:cNvSpPr txBox="1"/>
          <p:nvPr/>
        </p:nvSpPr>
        <p:spPr>
          <a:xfrm>
            <a:off x="1018735" y="3564500"/>
            <a:ext cx="12510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직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방향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D9A64D-2019-8B2A-E556-6FD1673E2177}"/>
              </a:ext>
            </a:extLst>
          </p:cNvPr>
          <p:cNvSpPr txBox="1"/>
          <p:nvPr/>
        </p:nvSpPr>
        <p:spPr>
          <a:xfrm>
            <a:off x="1018735" y="4241645"/>
            <a:ext cx="12510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수직방향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EF302796-42B8-C10D-DE5D-2DF8EEB004AE}"/>
              </a:ext>
            </a:extLst>
          </p:cNvPr>
          <p:cNvSpPr/>
          <p:nvPr/>
        </p:nvSpPr>
        <p:spPr>
          <a:xfrm>
            <a:off x="9662160" y="2869272"/>
            <a:ext cx="1596854" cy="151984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216B84-3E5E-D07F-61C1-498A7CEC3767}"/>
              </a:ext>
            </a:extLst>
          </p:cNvPr>
          <p:cNvSpPr txBox="1"/>
          <p:nvPr/>
        </p:nvSpPr>
        <p:spPr>
          <a:xfrm>
            <a:off x="1200614" y="5191600"/>
            <a:ext cx="1005840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방향 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(+X, -X)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를 고려하여야 하므로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교축방향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수평지진력을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산정하기 위해 총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8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개의 하중 조합을 실시하여야 함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하중 조합 자동 생성 및 자동 고려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675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14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4.4.1.1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파괴 모드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2A04F30B-2D93-98E1-43A9-F6EBEB455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1" y="2457192"/>
            <a:ext cx="5097780" cy="35768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F4A247-37F9-027C-C2BF-A04656DE1207}"/>
              </a:ext>
            </a:extLst>
          </p:cNvPr>
          <p:cNvSpPr txBox="1"/>
          <p:nvPr/>
        </p:nvSpPr>
        <p:spPr>
          <a:xfrm>
            <a:off x="6225541" y="2224117"/>
            <a:ext cx="561928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&lt;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파괴 모드에 따른 교각의 거동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&gt;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AD50B8-FB97-785B-F9FE-591F7F82320F}"/>
              </a:ext>
            </a:extLst>
          </p:cNvPr>
          <p:cNvSpPr txBox="1"/>
          <p:nvPr/>
        </p:nvSpPr>
        <p:spPr>
          <a:xfrm>
            <a:off x="6311443" y="3002826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0070C0"/>
                </a:solidFill>
              </a:rPr>
              <a:t>Type Ⅰ (</a:t>
            </a:r>
            <a:r>
              <a:rPr lang="ko-KR" altLang="en-US" dirty="0" err="1">
                <a:solidFill>
                  <a:srgbClr val="0070C0"/>
                </a:solidFill>
              </a:rPr>
              <a:t>휨파괴</a:t>
            </a:r>
            <a:r>
              <a:rPr lang="en-US" altLang="ko-KR" dirty="0">
                <a:solidFill>
                  <a:srgbClr val="0070C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교각의 전단 성능이 휨 성능보다 크다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휨 파괴가 일어날 때 까지 전단 파괴가 발생하지 않는다</a:t>
            </a:r>
            <a:r>
              <a:rPr lang="en-US" altLang="ko-KR" dirty="0"/>
              <a:t>.)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8BCA10-06B4-8824-6EAD-99FBEDA9D0D4}"/>
              </a:ext>
            </a:extLst>
          </p:cNvPr>
          <p:cNvSpPr txBox="1"/>
          <p:nvPr/>
        </p:nvSpPr>
        <p:spPr>
          <a:xfrm>
            <a:off x="6311443" y="3860047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Type Ⅱ (</a:t>
            </a:r>
            <a:r>
              <a:rPr lang="ko-KR" altLang="en-US" dirty="0">
                <a:solidFill>
                  <a:srgbClr val="FF0000"/>
                </a:solidFill>
              </a:rPr>
              <a:t>휨 </a:t>
            </a:r>
            <a:r>
              <a:rPr lang="en-US" altLang="ko-KR" dirty="0">
                <a:solidFill>
                  <a:srgbClr val="FF0000"/>
                </a:solidFill>
              </a:rPr>
              <a:t>- </a:t>
            </a:r>
            <a:r>
              <a:rPr lang="ko-KR" altLang="en-US" dirty="0">
                <a:solidFill>
                  <a:srgbClr val="FF0000"/>
                </a:solidFill>
              </a:rPr>
              <a:t>전단 파괴</a:t>
            </a:r>
            <a:r>
              <a:rPr lang="en-US" altLang="ko-KR" dirty="0">
                <a:solidFill>
                  <a:srgbClr val="FF000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축방향 철근이 항복한 이후에</a:t>
            </a:r>
            <a:r>
              <a:rPr lang="en-US" altLang="ko-KR" dirty="0"/>
              <a:t>, </a:t>
            </a:r>
            <a:r>
              <a:rPr lang="ko-KR" altLang="en-US" dirty="0"/>
              <a:t>휨 파괴 전 전단 파괴가 발생한다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축방향 철근이 항복한 이후 연성은 가지나</a:t>
            </a:r>
            <a:r>
              <a:rPr lang="en-US" altLang="ko-KR" dirty="0"/>
              <a:t>, </a:t>
            </a:r>
            <a:r>
              <a:rPr lang="ko-KR" altLang="en-US" dirty="0"/>
              <a:t>전단 파괴가 일어난다</a:t>
            </a:r>
            <a:r>
              <a:rPr lang="en-US" altLang="ko-KR" dirty="0"/>
              <a:t>.)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3CDFA2-F5E5-CE35-3B9D-D4CAAE8DC144}"/>
              </a:ext>
            </a:extLst>
          </p:cNvPr>
          <p:cNvSpPr txBox="1"/>
          <p:nvPr/>
        </p:nvSpPr>
        <p:spPr>
          <a:xfrm>
            <a:off x="6374594" y="4717268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Type Ⅲ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 철근이 항복하기도 전에 전단 파괴가 발생한다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b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                  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5DEB0A-D595-80CD-7472-A5152FF197B8}"/>
              </a:ext>
            </a:extLst>
          </p:cNvPr>
          <p:cNvSpPr txBox="1"/>
          <p:nvPr/>
        </p:nvSpPr>
        <p:spPr>
          <a:xfrm>
            <a:off x="6532423" y="5308871"/>
            <a:ext cx="4691837" cy="76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*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파괴 모드 산정 이유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파괴 모드를 산정하여야 보유 성능을 산정 할 수 있다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.</a:t>
            </a: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내진 성능 평가의 목적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 성능과 보유 성능의 비교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714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15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4.4.1.2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4A247-37F9-027C-C2BF-A04656DE1207}"/>
              </a:ext>
            </a:extLst>
          </p:cNvPr>
          <p:cNvSpPr txBox="1"/>
          <p:nvPr/>
        </p:nvSpPr>
        <p:spPr>
          <a:xfrm>
            <a:off x="4442460" y="1991043"/>
            <a:ext cx="661862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은 교각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단면의 모멘트 곡률 곡선으로부터 산정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할 수 있다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[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]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9976642-365C-2310-B35B-066167A13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71" y="2522766"/>
            <a:ext cx="3546746" cy="303665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674F6FB-807A-8837-F362-8CFC7621EEBB}"/>
              </a:ext>
            </a:extLst>
          </p:cNvPr>
          <p:cNvCxnSpPr/>
          <p:nvPr/>
        </p:nvCxnSpPr>
        <p:spPr>
          <a:xfrm>
            <a:off x="1686546" y="3360420"/>
            <a:ext cx="0" cy="172974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B5CCC71-83A3-D92E-4D42-D67DB6B1BBF7}"/>
              </a:ext>
            </a:extLst>
          </p:cNvPr>
          <p:cNvCxnSpPr>
            <a:cxnSpLocks/>
          </p:cNvCxnSpPr>
          <p:nvPr/>
        </p:nvCxnSpPr>
        <p:spPr>
          <a:xfrm>
            <a:off x="3911586" y="3252376"/>
            <a:ext cx="0" cy="1837784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2DE6DFCF-9E16-2218-9C5F-5B0A8B90E4F9}"/>
              </a:ext>
            </a:extLst>
          </p:cNvPr>
          <p:cNvCxnSpPr>
            <a:cxnSpLocks/>
          </p:cNvCxnSpPr>
          <p:nvPr/>
        </p:nvCxnSpPr>
        <p:spPr>
          <a:xfrm flipH="1">
            <a:off x="1394460" y="3360420"/>
            <a:ext cx="292086" cy="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F0587EBF-6E0E-252C-1776-1F95C03EAB5F}"/>
              </a:ext>
            </a:extLst>
          </p:cNvPr>
          <p:cNvCxnSpPr>
            <a:cxnSpLocks/>
          </p:cNvCxnSpPr>
          <p:nvPr/>
        </p:nvCxnSpPr>
        <p:spPr>
          <a:xfrm flipH="1">
            <a:off x="1394460" y="3252376"/>
            <a:ext cx="2456166" cy="0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/>
              <p:nvPr/>
            </p:nvSpPr>
            <p:spPr>
              <a:xfrm>
                <a:off x="1735067" y="3443945"/>
                <a:ext cx="1181323" cy="323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항복 모멘트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𝑴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5067" y="3443945"/>
                <a:ext cx="1181323" cy="323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/>
              <p:nvPr/>
            </p:nvSpPr>
            <p:spPr>
              <a:xfrm>
                <a:off x="3105294" y="2737690"/>
                <a:ext cx="1181323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극한 모멘트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𝑴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294" y="2737690"/>
                <a:ext cx="1181323" cy="299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29BA4D49-7633-B5BB-E68F-1402FFA1E39F}"/>
              </a:ext>
            </a:extLst>
          </p:cNvPr>
          <p:cNvSpPr txBox="1"/>
          <p:nvPr/>
        </p:nvSpPr>
        <p:spPr>
          <a:xfrm>
            <a:off x="4442461" y="2552790"/>
            <a:ext cx="131825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ject 3">
                <a:extLst>
                  <a:ext uri="{FF2B5EF4-FFF2-40B4-BE49-F238E27FC236}">
                    <a16:creationId xmlns:a16="http://schemas.microsoft.com/office/drawing/2014/main" id="{83338A3A-CE78-D25F-181F-3FE4B6C4BA9E}"/>
                  </a:ext>
                </a:extLst>
              </p:cNvPr>
              <p:cNvSpPr txBox="1"/>
              <p:nvPr/>
            </p:nvSpPr>
            <p:spPr bwMode="auto">
              <a:xfrm>
                <a:off x="6261811" y="3443945"/>
                <a:ext cx="921630" cy="600121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𝑢</m:t>
                          </m:r>
                        </m:sub>
                      </m:sSub>
                      <m:r>
                        <a:rPr lang="ko-KR" altLang="en-US" sz="14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4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7" name="Object 3">
                <a:extLst>
                  <a:ext uri="{FF2B5EF4-FFF2-40B4-BE49-F238E27FC236}">
                    <a16:creationId xmlns:a16="http://schemas.microsoft.com/office/drawing/2014/main" id="{83338A3A-CE78-D25F-181F-3FE4B6C4B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1811" y="3443945"/>
                <a:ext cx="921630" cy="6001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8CA08C76-2B41-5739-4C90-555404080277}"/>
              </a:ext>
            </a:extLst>
          </p:cNvPr>
          <p:cNvSpPr txBox="1"/>
          <p:nvPr/>
        </p:nvSpPr>
        <p:spPr>
          <a:xfrm>
            <a:off x="5468414" y="2856587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 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9033AE3-3384-77A6-1453-A789C6847936}"/>
                  </a:ext>
                </a:extLst>
              </p:cNvPr>
              <p:cNvSpPr txBox="1"/>
              <p:nvPr/>
            </p:nvSpPr>
            <p:spPr>
              <a:xfrm>
                <a:off x="6189615" y="2764886"/>
                <a:ext cx="921631" cy="537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b="1" i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  <m:r>
                        <a:rPr lang="ko-KR" altLang="en-US" sz="14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4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ko-KR" altLang="en-US" sz="14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9033AE3-3384-77A6-1453-A789C6847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9615" y="2764886"/>
                <a:ext cx="921631" cy="5378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22FEFE83-0768-53A9-62F7-FF461EB02C08}"/>
              </a:ext>
            </a:extLst>
          </p:cNvPr>
          <p:cNvSpPr txBox="1"/>
          <p:nvPr/>
        </p:nvSpPr>
        <p:spPr>
          <a:xfrm>
            <a:off x="5468414" y="3577546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B1A168C8-D504-3920-9B25-5B8BA72FC6DC}"/>
              </a:ext>
            </a:extLst>
          </p:cNvPr>
          <p:cNvGrpSpPr/>
          <p:nvPr/>
        </p:nvGrpSpPr>
        <p:grpSpPr>
          <a:xfrm>
            <a:off x="8306373" y="2678776"/>
            <a:ext cx="3370340" cy="3456834"/>
            <a:chOff x="6875225" y="2411173"/>
            <a:chExt cx="4017215" cy="4120310"/>
          </a:xfrm>
        </p:grpSpPr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35FD67AF-7BD9-3DE3-B3B2-1CDC57E37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07231" y="2411173"/>
              <a:ext cx="3385209" cy="4120310"/>
            </a:xfrm>
            <a:prstGeom prst="rect">
              <a:avLst/>
            </a:prstGeom>
          </p:spPr>
        </p:pic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FDEAB2BA-3EFE-6E83-6C5D-4161EF3D0B19}"/>
                </a:ext>
              </a:extLst>
            </p:cNvPr>
            <p:cNvCxnSpPr/>
            <p:nvPr/>
          </p:nvCxnSpPr>
          <p:spPr>
            <a:xfrm>
              <a:off x="7507231" y="2796540"/>
              <a:ext cx="0" cy="363474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A1C56E2-D6A6-8740-DDE4-63AFD7AA8E24}"/>
                    </a:ext>
                  </a:extLst>
                </p:cNvPr>
                <p:cNvSpPr txBox="1"/>
                <p:nvPr/>
              </p:nvSpPr>
              <p:spPr>
                <a:xfrm>
                  <a:off x="6875225" y="4429244"/>
                  <a:ext cx="86358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ko-KR" altLang="en-US" sz="18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ko-KR" altLang="en-US" sz="18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𝐻</m:t>
                            </m:r>
                          </m:e>
                          <m:sub>
                            <m:r>
                              <a:rPr lang="ko-KR" altLang="en-US" sz="18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A1C56E2-D6A6-8740-DDE4-63AFD7AA8E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5225" y="4429244"/>
                  <a:ext cx="863586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BC5156C-48E0-3919-6E29-B5FE5DB73DDB}"/>
                    </a:ext>
                  </a:extLst>
                </p:cNvPr>
                <p:cNvSpPr txBox="1"/>
                <p:nvPr/>
              </p:nvSpPr>
              <p:spPr>
                <a:xfrm>
                  <a:off x="7952098" y="2615035"/>
                  <a:ext cx="50455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800" b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BC5156C-48E0-3919-6E29-B5FE5DB73D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098" y="2615035"/>
                  <a:ext cx="50455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352A8F-6174-5F45-8420-961E80B4FD75}"/>
                  </a:ext>
                </a:extLst>
              </p:cNvPr>
              <p:cNvSpPr txBox="1"/>
              <p:nvPr/>
            </p:nvSpPr>
            <p:spPr>
              <a:xfrm>
                <a:off x="4676371" y="4213590"/>
                <a:ext cx="83537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2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2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𝐻</m:t>
                        </m:r>
                      </m:e>
                      <m:sub>
                        <m:r>
                          <a:rPr lang="ko-KR" altLang="en-US" sz="12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ko-KR" altLang="en-US" sz="1200" dirty="0"/>
                  <a:t> </a:t>
                </a:r>
                <a:r>
                  <a:rPr lang="en-US" altLang="ko-KR" sz="1200" dirty="0"/>
                  <a:t>:</a:t>
                </a:r>
                <a:endParaRPr lang="ko-KR" altLang="en-US" sz="1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352A8F-6174-5F45-8420-961E80B4F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371" y="4213590"/>
                <a:ext cx="835378" cy="276999"/>
              </a:xfrm>
              <a:prstGeom prst="rect">
                <a:avLst/>
              </a:prstGeom>
              <a:blipFill>
                <a:blip r:embed="rId10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A535247-7C1E-3479-5BE1-5DE988C7E42F}"/>
              </a:ext>
            </a:extLst>
          </p:cNvPr>
          <p:cNvSpPr txBox="1"/>
          <p:nvPr/>
        </p:nvSpPr>
        <p:spPr>
          <a:xfrm>
            <a:off x="5069102" y="4188967"/>
            <a:ext cx="334863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유효 높이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고정단으로부터 상부 구조의 질량 중심까지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2FB361-C7CF-5208-B0BC-2BC42D5AF3C7}"/>
              </a:ext>
            </a:extLst>
          </p:cNvPr>
          <p:cNvSpPr txBox="1"/>
          <p:nvPr/>
        </p:nvSpPr>
        <p:spPr>
          <a:xfrm>
            <a:off x="1621703" y="5643845"/>
            <a:ext cx="188454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단면의 모멘트 곡률 곡선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344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4.4.1.2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9976642-365C-2310-B35B-066167A13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71" y="2522766"/>
            <a:ext cx="3546746" cy="303665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674F6FB-807A-8837-F362-8CFC7621EEBB}"/>
              </a:ext>
            </a:extLst>
          </p:cNvPr>
          <p:cNvCxnSpPr/>
          <p:nvPr/>
        </p:nvCxnSpPr>
        <p:spPr>
          <a:xfrm>
            <a:off x="1686546" y="3360420"/>
            <a:ext cx="0" cy="172974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B5CCC71-83A3-D92E-4D42-D67DB6B1BBF7}"/>
              </a:ext>
            </a:extLst>
          </p:cNvPr>
          <p:cNvCxnSpPr>
            <a:cxnSpLocks/>
          </p:cNvCxnSpPr>
          <p:nvPr/>
        </p:nvCxnSpPr>
        <p:spPr>
          <a:xfrm>
            <a:off x="3911586" y="3252376"/>
            <a:ext cx="0" cy="1837784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2DE6DFCF-9E16-2218-9C5F-5B0A8B90E4F9}"/>
              </a:ext>
            </a:extLst>
          </p:cNvPr>
          <p:cNvCxnSpPr>
            <a:cxnSpLocks/>
          </p:cNvCxnSpPr>
          <p:nvPr/>
        </p:nvCxnSpPr>
        <p:spPr>
          <a:xfrm flipH="1">
            <a:off x="1394460" y="3360420"/>
            <a:ext cx="292086" cy="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F0587EBF-6E0E-252C-1776-1F95C03EAB5F}"/>
              </a:ext>
            </a:extLst>
          </p:cNvPr>
          <p:cNvCxnSpPr>
            <a:cxnSpLocks/>
          </p:cNvCxnSpPr>
          <p:nvPr/>
        </p:nvCxnSpPr>
        <p:spPr>
          <a:xfrm flipH="1">
            <a:off x="1394460" y="3252376"/>
            <a:ext cx="2456166" cy="0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/>
              <p:nvPr/>
            </p:nvSpPr>
            <p:spPr>
              <a:xfrm>
                <a:off x="1727891" y="4734441"/>
                <a:ext cx="1181323" cy="323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항복 곡률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𝝓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891" y="4734441"/>
                <a:ext cx="1181323" cy="323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/>
              <p:nvPr/>
            </p:nvSpPr>
            <p:spPr>
              <a:xfrm>
                <a:off x="2931536" y="4746239"/>
                <a:ext cx="1181323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극한 곡률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𝝓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536" y="4746239"/>
                <a:ext cx="1181323" cy="299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8CA08C76-2B41-5739-4C90-555404080277}"/>
              </a:ext>
            </a:extLst>
          </p:cNvPr>
          <p:cNvSpPr txBox="1"/>
          <p:nvPr/>
        </p:nvSpPr>
        <p:spPr>
          <a:xfrm>
            <a:off x="4552225" y="3260800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 변위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2FEFE83-0768-53A9-62F7-FF461EB02C08}"/>
              </a:ext>
            </a:extLst>
          </p:cNvPr>
          <p:cNvSpPr txBox="1"/>
          <p:nvPr/>
        </p:nvSpPr>
        <p:spPr>
          <a:xfrm>
            <a:off x="4562512" y="3771540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소성 변위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Object 5">
                <a:extLst>
                  <a:ext uri="{FF2B5EF4-FFF2-40B4-BE49-F238E27FC236}">
                    <a16:creationId xmlns:a16="http://schemas.microsoft.com/office/drawing/2014/main" id="{4DA97986-B6C8-E0BE-B8E5-1E3F1EF892E7}"/>
                  </a:ext>
                </a:extLst>
              </p:cNvPr>
              <p:cNvSpPr txBox="1"/>
              <p:nvPr/>
            </p:nvSpPr>
            <p:spPr bwMode="auto">
              <a:xfrm>
                <a:off x="5263746" y="2944505"/>
                <a:ext cx="1152525" cy="782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ko-KR" altLang="en-US" sz="1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lang="ko-KR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63" name="Object 5">
                <a:extLst>
                  <a:ext uri="{FF2B5EF4-FFF2-40B4-BE49-F238E27FC236}">
                    <a16:creationId xmlns:a16="http://schemas.microsoft.com/office/drawing/2014/main" id="{4DA97986-B6C8-E0BE-B8E5-1E3F1EF89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63746" y="2944505"/>
                <a:ext cx="1152525" cy="7821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bject 8">
                <a:extLst>
                  <a:ext uri="{FF2B5EF4-FFF2-40B4-BE49-F238E27FC236}">
                    <a16:creationId xmlns:a16="http://schemas.microsoft.com/office/drawing/2014/main" id="{E0D56387-E0DB-57DA-2BDE-C9568B3DA68D}"/>
                  </a:ext>
                </a:extLst>
              </p:cNvPr>
              <p:cNvSpPr txBox="1"/>
              <p:nvPr/>
            </p:nvSpPr>
            <p:spPr bwMode="auto">
              <a:xfrm>
                <a:off x="5264863" y="3404385"/>
                <a:ext cx="3219450" cy="828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ko-KR" altLang="en-US" sz="1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ko-KR" alt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ko-KR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ko-KR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sSub>
                        <m:sSub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ko-KR" altLang="en-US" sz="1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ko-KR" alt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ko-KR" altLang="en-US" sz="14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ko-KR" alt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ko-KR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ko-KR" altLang="en-US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66" name="Object 8">
                <a:extLst>
                  <a:ext uri="{FF2B5EF4-FFF2-40B4-BE49-F238E27FC236}">
                    <a16:creationId xmlns:a16="http://schemas.microsoft.com/office/drawing/2014/main" id="{E0D56387-E0DB-57DA-2BDE-C9568B3DA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64863" y="3404385"/>
                <a:ext cx="3219450" cy="8288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Object 7">
                <a:extLst>
                  <a:ext uri="{FF2B5EF4-FFF2-40B4-BE49-F238E27FC236}">
                    <a16:creationId xmlns:a16="http://schemas.microsoft.com/office/drawing/2014/main" id="{D3C88CB8-468E-2523-5BC5-97CFE48BBC60}"/>
                  </a:ext>
                </a:extLst>
              </p:cNvPr>
              <p:cNvSpPr txBox="1"/>
              <p:nvPr/>
            </p:nvSpPr>
            <p:spPr bwMode="auto">
              <a:xfrm>
                <a:off x="5738900" y="4475440"/>
                <a:ext cx="1570037" cy="3651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𝜃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𝑝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=(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𝜙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𝑢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−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𝜙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𝐿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69" name="Object 7">
                <a:extLst>
                  <a:ext uri="{FF2B5EF4-FFF2-40B4-BE49-F238E27FC236}">
                    <a16:creationId xmlns:a16="http://schemas.microsoft.com/office/drawing/2014/main" id="{D3C88CB8-468E-2523-5BC5-97CFE48BBC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38900" y="4475440"/>
                <a:ext cx="1570037" cy="3651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Object 6">
                <a:extLst>
                  <a:ext uri="{FF2B5EF4-FFF2-40B4-BE49-F238E27FC236}">
                    <a16:creationId xmlns:a16="http://schemas.microsoft.com/office/drawing/2014/main" id="{4690C7C2-D826-76A0-310A-33D4EAA30794}"/>
                  </a:ext>
                </a:extLst>
              </p:cNvPr>
              <p:cNvSpPr txBox="1"/>
              <p:nvPr/>
            </p:nvSpPr>
            <p:spPr bwMode="auto">
              <a:xfrm>
                <a:off x="5828884" y="4820550"/>
                <a:ext cx="3756025" cy="3651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𝐿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𝑝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=0.08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𝐻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𝑒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+0.022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𝑓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𝑑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𝑏𝑙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≥0.044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𝑓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𝑑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𝑏𝑙</m:t>
                          </m:r>
                        </m:sub>
                      </m:sSub>
                    </m:oMath>
                  </m:oMathPara>
                </a14:m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70" name="Object 6">
                <a:extLst>
                  <a:ext uri="{FF2B5EF4-FFF2-40B4-BE49-F238E27FC236}">
                    <a16:creationId xmlns:a16="http://schemas.microsoft.com/office/drawing/2014/main" id="{4690C7C2-D826-76A0-310A-33D4EAA30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28884" y="4820550"/>
                <a:ext cx="3756025" cy="36512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Object 9">
                <a:extLst>
                  <a:ext uri="{FF2B5EF4-FFF2-40B4-BE49-F238E27FC236}">
                    <a16:creationId xmlns:a16="http://schemas.microsoft.com/office/drawing/2014/main" id="{C5587486-2AD8-7C1C-E196-E6D7CA62A122}"/>
                  </a:ext>
                </a:extLst>
              </p:cNvPr>
              <p:cNvSpPr txBox="1"/>
              <p:nvPr/>
            </p:nvSpPr>
            <p:spPr bwMode="auto">
              <a:xfrm>
                <a:off x="5345622" y="5378578"/>
                <a:ext cx="1311275" cy="3651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𝑢</m:t>
                          </m:r>
                        </m:sub>
                      </m:sSub>
                      <m:r>
                        <a:rPr lang="ko-KR" altLang="en-US" sz="14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  <m:r>
                        <a:rPr lang="ko-KR" altLang="en-US" sz="14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</m:t>
                      </m:r>
                      <m:sSub>
                        <m:sSub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71" name="Object 9">
                <a:extLst>
                  <a:ext uri="{FF2B5EF4-FFF2-40B4-BE49-F238E27FC236}">
                    <a16:creationId xmlns:a16="http://schemas.microsoft.com/office/drawing/2014/main" id="{C5587486-2AD8-7C1C-E196-E6D7CA62A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45622" y="5378578"/>
                <a:ext cx="1311275" cy="36512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TextBox 77">
            <a:extLst>
              <a:ext uri="{FF2B5EF4-FFF2-40B4-BE49-F238E27FC236}">
                <a16:creationId xmlns:a16="http://schemas.microsoft.com/office/drawing/2014/main" id="{014E8AD6-8443-1F95-DBB4-06C001BB28EE}"/>
              </a:ext>
            </a:extLst>
          </p:cNvPr>
          <p:cNvSpPr txBox="1"/>
          <p:nvPr/>
        </p:nvSpPr>
        <p:spPr>
          <a:xfrm>
            <a:off x="4941206" y="4427220"/>
            <a:ext cx="98252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소성회전각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8A09A21-70E8-9E14-E780-FF6872A38C6F}"/>
              </a:ext>
            </a:extLst>
          </p:cNvPr>
          <p:cNvSpPr txBox="1"/>
          <p:nvPr/>
        </p:nvSpPr>
        <p:spPr>
          <a:xfrm>
            <a:off x="4948923" y="4775843"/>
            <a:ext cx="114707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소성힌지길이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95E6703-1014-6ACA-AD25-2B80EC4E64C4}"/>
              </a:ext>
            </a:extLst>
          </p:cNvPr>
          <p:cNvSpPr txBox="1"/>
          <p:nvPr/>
        </p:nvSpPr>
        <p:spPr>
          <a:xfrm>
            <a:off x="4620634" y="5377723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변위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E3356CEB-D890-DBC3-F9E7-050D401FD676}"/>
              </a:ext>
            </a:extLst>
          </p:cNvPr>
          <p:cNvGrpSpPr/>
          <p:nvPr/>
        </p:nvGrpSpPr>
        <p:grpSpPr>
          <a:xfrm>
            <a:off x="8108140" y="2842859"/>
            <a:ext cx="3675209" cy="3769527"/>
            <a:chOff x="7945862" y="1980937"/>
            <a:chExt cx="4017215" cy="4120310"/>
          </a:xfrm>
        </p:grpSpPr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B1A168C8-D504-3920-9B25-5B8BA72FC6DC}"/>
                </a:ext>
              </a:extLst>
            </p:cNvPr>
            <p:cNvGrpSpPr/>
            <p:nvPr/>
          </p:nvGrpSpPr>
          <p:grpSpPr>
            <a:xfrm>
              <a:off x="7945862" y="1980937"/>
              <a:ext cx="4017215" cy="4120310"/>
              <a:chOff x="6875225" y="2411173"/>
              <a:chExt cx="4017215" cy="4120310"/>
            </a:xfrm>
          </p:grpSpPr>
          <p:pic>
            <p:nvPicPr>
              <p:cNvPr id="41" name="그림 40">
                <a:extLst>
                  <a:ext uri="{FF2B5EF4-FFF2-40B4-BE49-F238E27FC236}">
                    <a16:creationId xmlns:a16="http://schemas.microsoft.com/office/drawing/2014/main" id="{35FD67AF-7BD9-3DE3-B3B2-1CDC57E370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07231" y="2411173"/>
                <a:ext cx="3385209" cy="4120310"/>
              </a:xfrm>
              <a:prstGeom prst="rect">
                <a:avLst/>
              </a:prstGeom>
            </p:spPr>
          </p:pic>
          <p:cxnSp>
            <p:nvCxnSpPr>
              <p:cNvPr id="43" name="직선 화살표 연결선 42">
                <a:extLst>
                  <a:ext uri="{FF2B5EF4-FFF2-40B4-BE49-F238E27FC236}">
                    <a16:creationId xmlns:a16="http://schemas.microsoft.com/office/drawing/2014/main" id="{FDEAB2BA-3EFE-6E83-6C5D-4161EF3D0B19}"/>
                  </a:ext>
                </a:extLst>
              </p:cNvPr>
              <p:cNvCxnSpPr/>
              <p:nvPr/>
            </p:nvCxnSpPr>
            <p:spPr>
              <a:xfrm>
                <a:off x="7507231" y="2796540"/>
                <a:ext cx="0" cy="36347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9A1C56E2-D6A6-8740-DDE4-63AFD7AA8E24}"/>
                      </a:ext>
                    </a:extLst>
                  </p:cNvPr>
                  <p:cNvSpPr txBox="1"/>
                  <p:nvPr/>
                </p:nvSpPr>
                <p:spPr>
                  <a:xfrm>
                    <a:off x="6875225" y="4429244"/>
                    <a:ext cx="863586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ko-KR" altLang="en-US" sz="1800" b="1" i="1" smtClean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8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ko-KR" altLang="en-US" sz="18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𝑒</m:t>
                              </m:r>
                            </m:sub>
                          </m:sSub>
                        </m:oMath>
                      </m:oMathPara>
                    </a14:m>
                    <a:endParaRPr lang="ko-KR" altLang="en-US" dirty="0"/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9A1C56E2-D6A6-8740-DDE4-63AFD7AA8E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75225" y="4429244"/>
                    <a:ext cx="863586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BC5156C-48E0-3919-6E29-B5FE5DB73DDB}"/>
                      </a:ext>
                    </a:extLst>
                  </p:cNvPr>
                  <p:cNvSpPr txBox="1"/>
                  <p:nvPr/>
                </p:nvSpPr>
                <p:spPr>
                  <a:xfrm>
                    <a:off x="7952098" y="2615035"/>
                    <a:ext cx="504553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ko-KR" altLang="en-US" sz="1800" b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oMath>
                      </m:oMathPara>
                    </a14:m>
                    <a:endParaRPr lang="ko-KR" altLang="en-US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ABC5156C-48E0-3919-6E29-B5FE5DB73D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52098" y="2615035"/>
                    <a:ext cx="504553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1" name="직선 화살표 연결선 80">
              <a:extLst>
                <a:ext uri="{FF2B5EF4-FFF2-40B4-BE49-F238E27FC236}">
                  <a16:creationId xmlns:a16="http://schemas.microsoft.com/office/drawing/2014/main" id="{C08DD29B-9A52-3B60-7E2F-4FF441C2902B}"/>
                </a:ext>
              </a:extLst>
            </p:cNvPr>
            <p:cNvCxnSpPr>
              <a:cxnSpLocks/>
            </p:cNvCxnSpPr>
            <p:nvPr/>
          </p:nvCxnSpPr>
          <p:spPr>
            <a:xfrm>
              <a:off x="9128686" y="5499463"/>
              <a:ext cx="0" cy="50158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7529E9B6-5769-5F72-5C2B-D206BC7D511D}"/>
                    </a:ext>
                  </a:extLst>
                </p:cNvPr>
                <p:cNvSpPr txBox="1"/>
                <p:nvPr/>
              </p:nvSpPr>
              <p:spPr>
                <a:xfrm>
                  <a:off x="8683038" y="5566395"/>
                  <a:ext cx="424556" cy="3270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ko-KR" altLang="en-US" sz="1400" b="1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𝑳</m:t>
                            </m:r>
                          </m:e>
                          <m:sub>
                            <m:r>
                              <a:rPr lang="en-US" altLang="ko-KR" sz="14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𝐩</m:t>
                            </m:r>
                          </m:sub>
                        </m:sSub>
                      </m:oMath>
                    </m:oMathPara>
                  </a14:m>
                  <a:endPara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endParaRP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7529E9B6-5769-5F72-5C2B-D206BC7D51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3038" y="5566395"/>
                  <a:ext cx="424556" cy="3270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3CAC3B68-0F56-45F8-7492-242F32C63153}"/>
                    </a:ext>
                  </a:extLst>
                </p:cNvPr>
                <p:cNvSpPr txBox="1"/>
                <p:nvPr/>
              </p:nvSpPr>
              <p:spPr>
                <a:xfrm>
                  <a:off x="10467034" y="5554879"/>
                  <a:ext cx="487865" cy="3907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ko-KR" altLang="en-US" sz="18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ko-KR" altLang="en-US" sz="18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𝜃</m:t>
                            </m:r>
                          </m:e>
                          <m:sub>
                            <m:r>
                              <a:rPr lang="ko-KR" altLang="en-US" sz="18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3CAC3B68-0F56-45F8-7492-242F32C631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67034" y="5554879"/>
                  <a:ext cx="487865" cy="390748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6" name="직선 화살표 연결선 85">
              <a:extLst>
                <a:ext uri="{FF2B5EF4-FFF2-40B4-BE49-F238E27FC236}">
                  <a16:creationId xmlns:a16="http://schemas.microsoft.com/office/drawing/2014/main" id="{775A690B-B2B6-D2EB-9B43-394A8A0215DC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78" y="5834063"/>
              <a:ext cx="0" cy="16698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직선 화살표 연결선 88">
            <a:extLst>
              <a:ext uri="{FF2B5EF4-FFF2-40B4-BE49-F238E27FC236}">
                <a16:creationId xmlns:a16="http://schemas.microsoft.com/office/drawing/2014/main" id="{0226C9B1-EE25-0DD4-356C-BE0D6285242E}"/>
              </a:ext>
            </a:extLst>
          </p:cNvPr>
          <p:cNvCxnSpPr/>
          <p:nvPr/>
        </p:nvCxnSpPr>
        <p:spPr>
          <a:xfrm>
            <a:off x="9676833" y="2905043"/>
            <a:ext cx="4343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BED8EAE3-AD91-785F-3222-AF9D787C5B82}"/>
              </a:ext>
            </a:extLst>
          </p:cNvPr>
          <p:cNvCxnSpPr>
            <a:cxnSpLocks/>
          </p:cNvCxnSpPr>
          <p:nvPr/>
        </p:nvCxnSpPr>
        <p:spPr>
          <a:xfrm>
            <a:off x="9649808" y="2586122"/>
            <a:ext cx="12676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6FC87E9A-03B0-D1D2-F32F-B584132216B5}"/>
              </a:ext>
            </a:extLst>
          </p:cNvPr>
          <p:cNvSpPr txBox="1"/>
          <p:nvPr/>
        </p:nvSpPr>
        <p:spPr>
          <a:xfrm>
            <a:off x="9441863" y="2613302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 변위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DAB64E3-9114-CD9E-78DC-B496505DCEAD}"/>
              </a:ext>
            </a:extLst>
          </p:cNvPr>
          <p:cNvSpPr txBox="1"/>
          <p:nvPr/>
        </p:nvSpPr>
        <p:spPr>
          <a:xfrm>
            <a:off x="9951625" y="2299309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변위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9C831C35-9314-A01C-A1DF-B33AD458769C}"/>
              </a:ext>
            </a:extLst>
          </p:cNvPr>
          <p:cNvCxnSpPr>
            <a:cxnSpLocks/>
          </p:cNvCxnSpPr>
          <p:nvPr/>
        </p:nvCxnSpPr>
        <p:spPr>
          <a:xfrm>
            <a:off x="10138198" y="2905043"/>
            <a:ext cx="8063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94F31F6-8AC1-F619-A704-CA6DFDA43183}"/>
              </a:ext>
            </a:extLst>
          </p:cNvPr>
          <p:cNvSpPr txBox="1"/>
          <p:nvPr/>
        </p:nvSpPr>
        <p:spPr>
          <a:xfrm>
            <a:off x="10151133" y="2613301"/>
            <a:ext cx="79339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소성 변위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FAA9E5-1B70-BB7D-0991-FD0132D30B85}"/>
              </a:ext>
            </a:extLst>
          </p:cNvPr>
          <p:cNvSpPr txBox="1"/>
          <p:nvPr/>
        </p:nvSpPr>
        <p:spPr>
          <a:xfrm>
            <a:off x="4442460" y="1991043"/>
            <a:ext cx="660601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은 교각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단면의 모멘트 곡률 곡선으로부터 산정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할 수 있다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 [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]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B6CFB36-E4E6-5600-EE4A-46C460780D23}"/>
              </a:ext>
            </a:extLst>
          </p:cNvPr>
          <p:cNvSpPr txBox="1"/>
          <p:nvPr/>
        </p:nvSpPr>
        <p:spPr>
          <a:xfrm>
            <a:off x="4442461" y="2552790"/>
            <a:ext cx="131825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변위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16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939E4AD-6A6D-3F3C-2D13-325DE6411A3B}"/>
              </a:ext>
            </a:extLst>
          </p:cNvPr>
          <p:cNvSpPr txBox="1"/>
          <p:nvPr/>
        </p:nvSpPr>
        <p:spPr>
          <a:xfrm>
            <a:off x="1492143" y="5643845"/>
            <a:ext cx="2042202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단면의 모멘트 곡률 곡선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8AB7A53-831E-F62B-764A-14C34AA85B36}"/>
              </a:ext>
            </a:extLst>
          </p:cNvPr>
          <p:cNvSpPr txBox="1"/>
          <p:nvPr/>
        </p:nvSpPr>
        <p:spPr>
          <a:xfrm>
            <a:off x="3979357" y="5967025"/>
            <a:ext cx="455960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*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해당 식은 켄틸레버 거동 시 산정 방법이며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라멘 거동 시 상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하부의 유효 높이로 계산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565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12" name="TextBox 11"/>
            <p:cNvSpPr txBox="1"/>
            <p:nvPr/>
          </p:nvSpPr>
          <p:spPr>
            <a:xfrm>
              <a:off x="1012874" y="1053363"/>
              <a:ext cx="9156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CONTENTS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01</a:t>
              </a:r>
              <a:endParaRPr lang="ko-KR" altLang="en-US" sz="110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2060935" y="2545494"/>
            <a:ext cx="8076381" cy="1323440"/>
            <a:chOff x="2222947" y="2532183"/>
            <a:chExt cx="8076381" cy="1323440"/>
          </a:xfrm>
        </p:grpSpPr>
        <p:sp>
          <p:nvSpPr>
            <p:cNvPr id="16" name="TextBox 15"/>
            <p:cNvSpPr txBox="1"/>
            <p:nvPr/>
          </p:nvSpPr>
          <p:spPr>
            <a:xfrm>
              <a:off x="2222947" y="2532183"/>
              <a:ext cx="131638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0" dirty="0">
                  <a:ln>
                    <a:solidFill>
                      <a:schemeClr val="bg1">
                        <a:alpha val="20000"/>
                      </a:schemeClr>
                    </a:solidFill>
                  </a:ln>
                  <a:solidFill>
                    <a:srgbClr val="5C8D7B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01</a:t>
              </a:r>
              <a:endParaRPr lang="ko-KR" altLang="en-US" sz="48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94813" y="2532184"/>
              <a:ext cx="131638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0" dirty="0">
                  <a:ln>
                    <a:solidFill>
                      <a:schemeClr val="bg1">
                        <a:alpha val="20000"/>
                      </a:schemeClr>
                    </a:solidFill>
                  </a:ln>
                  <a:solidFill>
                    <a:srgbClr val="5C8D7B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02</a:t>
              </a:r>
              <a:endParaRPr lang="ko-KR" altLang="en-US" sz="48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82942" y="2532183"/>
              <a:ext cx="131638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0" dirty="0">
                  <a:ln>
                    <a:solidFill>
                      <a:schemeClr val="bg1">
                        <a:alpha val="20000"/>
                      </a:schemeClr>
                    </a:solidFill>
                  </a:ln>
                  <a:solidFill>
                    <a:srgbClr val="5C8D7B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03</a:t>
              </a:r>
              <a:endParaRPr lang="ko-KR" altLang="en-US" sz="48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737129" y="4684542"/>
            <a:ext cx="9063993" cy="369332"/>
            <a:chOff x="1737128" y="4684542"/>
            <a:chExt cx="9063993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1737128" y="4684542"/>
              <a:ext cx="1963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교량의 교각 평가</a:t>
              </a:r>
              <a:endPara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01641" y="4684542"/>
              <a:ext cx="3291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교량의 받침 및 지지길이 평가</a:t>
              </a:r>
              <a:endPara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144625" y="4684542"/>
              <a:ext cx="2656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G마켓 산스 Bold" panose="02000000000000000000" pitchFamily="50" charset="-127"/>
                  <a:ea typeface="G마켓 산스 Bold" panose="02000000000000000000" pitchFamily="50" charset="-127"/>
                </a:rPr>
                <a:t>내진성능평가 옵션 소개</a:t>
              </a:r>
              <a:endPara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1814874" y="5134711"/>
            <a:ext cx="8792285" cy="615554"/>
            <a:chOff x="1814874" y="5134711"/>
            <a:chExt cx="8792285" cy="615554"/>
          </a:xfrm>
        </p:grpSpPr>
        <p:sp>
          <p:nvSpPr>
            <p:cNvPr id="32" name="TextBox 31"/>
            <p:cNvSpPr txBox="1"/>
            <p:nvPr/>
          </p:nvSpPr>
          <p:spPr>
            <a:xfrm>
              <a:off x="1814874" y="5134711"/>
              <a:ext cx="18085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교각 평가 요령 소개</a:t>
              </a:r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4801414" y="5134711"/>
              <a:ext cx="2589171" cy="615554"/>
              <a:chOff x="1424542" y="5134711"/>
              <a:chExt cx="2589171" cy="615554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1809868" y="5134711"/>
                <a:ext cx="18085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받침 평가 요령 소개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424542" y="5442488"/>
                <a:ext cx="25891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받침 지지길이 평가 요령 소개</a:t>
                </a:r>
              </a:p>
            </p:txBody>
          </p:sp>
        </p:grpSp>
        <p:grpSp>
          <p:nvGrpSpPr>
            <p:cNvPr id="27" name="그룹 26"/>
            <p:cNvGrpSpPr/>
            <p:nvPr/>
          </p:nvGrpSpPr>
          <p:grpSpPr>
            <a:xfrm>
              <a:off x="8338588" y="5134711"/>
              <a:ext cx="2268571" cy="603392"/>
              <a:chOff x="1584844" y="5134711"/>
              <a:chExt cx="2268571" cy="603392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1584844" y="5134711"/>
                <a:ext cx="22685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midas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Civil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을 이용한 시연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678524" y="5430326"/>
                <a:ext cx="20812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내진성능평가 옵션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Light" panose="00000300000000000000" pitchFamily="2" charset="-127"/>
                    <a:ea typeface="KoPub돋움체 Light" panose="00000300000000000000" pitchFamily="2" charset="-127"/>
                  </a:rPr>
                  <a:t>FAQ</a:t>
                </a:r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174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17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4.4.1.2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9976642-365C-2310-B35B-066167A13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71" y="2522766"/>
            <a:ext cx="3546746" cy="303665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674F6FB-807A-8837-F362-8CFC7621EEBB}"/>
              </a:ext>
            </a:extLst>
          </p:cNvPr>
          <p:cNvCxnSpPr/>
          <p:nvPr/>
        </p:nvCxnSpPr>
        <p:spPr>
          <a:xfrm>
            <a:off x="1686546" y="3360420"/>
            <a:ext cx="0" cy="172974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B5CCC71-83A3-D92E-4D42-D67DB6B1BBF7}"/>
              </a:ext>
            </a:extLst>
          </p:cNvPr>
          <p:cNvCxnSpPr>
            <a:cxnSpLocks/>
          </p:cNvCxnSpPr>
          <p:nvPr/>
        </p:nvCxnSpPr>
        <p:spPr>
          <a:xfrm>
            <a:off x="3911586" y="3252376"/>
            <a:ext cx="0" cy="1837784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2DE6DFCF-9E16-2218-9C5F-5B0A8B90E4F9}"/>
              </a:ext>
            </a:extLst>
          </p:cNvPr>
          <p:cNvCxnSpPr>
            <a:cxnSpLocks/>
          </p:cNvCxnSpPr>
          <p:nvPr/>
        </p:nvCxnSpPr>
        <p:spPr>
          <a:xfrm flipH="1">
            <a:off x="1394460" y="3360420"/>
            <a:ext cx="292086" cy="0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F0587EBF-6E0E-252C-1776-1F95C03EAB5F}"/>
              </a:ext>
            </a:extLst>
          </p:cNvPr>
          <p:cNvCxnSpPr>
            <a:cxnSpLocks/>
          </p:cNvCxnSpPr>
          <p:nvPr/>
        </p:nvCxnSpPr>
        <p:spPr>
          <a:xfrm flipH="1">
            <a:off x="1394460" y="3252376"/>
            <a:ext cx="2456166" cy="0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/>
              <p:nvPr/>
            </p:nvSpPr>
            <p:spPr>
              <a:xfrm>
                <a:off x="1727891" y="4734441"/>
                <a:ext cx="1181323" cy="323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항복 곡률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𝝓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3CDFA2-F5E5-CE35-3B9D-D4CAAE8DC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891" y="4734441"/>
                <a:ext cx="1181323" cy="323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/>
              <p:nvPr/>
            </p:nvSpPr>
            <p:spPr>
              <a:xfrm>
                <a:off x="2931536" y="4746239"/>
                <a:ext cx="1181323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극한 곡률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𝝓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D5F18D-3E6E-7FBB-AE3B-68D892C5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536" y="4746239"/>
                <a:ext cx="1181323" cy="299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그룹 61">
            <a:extLst>
              <a:ext uri="{FF2B5EF4-FFF2-40B4-BE49-F238E27FC236}">
                <a16:creationId xmlns:a16="http://schemas.microsoft.com/office/drawing/2014/main" id="{18020B81-32FD-5352-61BB-E85D39D01E09}"/>
              </a:ext>
            </a:extLst>
          </p:cNvPr>
          <p:cNvGrpSpPr/>
          <p:nvPr/>
        </p:nvGrpSpPr>
        <p:grpSpPr>
          <a:xfrm>
            <a:off x="4558460" y="2696465"/>
            <a:ext cx="4510022" cy="3151310"/>
            <a:chOff x="4364898" y="4222527"/>
            <a:chExt cx="3073541" cy="2147590"/>
          </a:xfrm>
        </p:grpSpPr>
        <p:pic>
          <p:nvPicPr>
            <p:cNvPr id="50" name="그림 49">
              <a:extLst>
                <a:ext uri="{FF2B5EF4-FFF2-40B4-BE49-F238E27FC236}">
                  <a16:creationId xmlns:a16="http://schemas.microsoft.com/office/drawing/2014/main" id="{A4817CE6-A969-93D6-B54E-B2F6D37B5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85259" y="4407193"/>
              <a:ext cx="2547358" cy="180152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00D8536-1D8E-4192-719C-40118FE264F8}"/>
                    </a:ext>
                  </a:extLst>
                </p:cNvPr>
                <p:cNvSpPr txBox="1"/>
                <p:nvPr/>
              </p:nvSpPr>
              <p:spPr>
                <a:xfrm>
                  <a:off x="4500000" y="4222527"/>
                  <a:ext cx="41038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800" b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00D8536-1D8E-4192-719C-40118FE264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00000" y="4222527"/>
                  <a:ext cx="410387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E9F7F21-CB26-6D9D-65C3-3C958A2F55B8}"/>
                    </a:ext>
                  </a:extLst>
                </p:cNvPr>
                <p:cNvSpPr txBox="1"/>
                <p:nvPr/>
              </p:nvSpPr>
              <p:spPr>
                <a:xfrm>
                  <a:off x="6933886" y="6000785"/>
                  <a:ext cx="50455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sz="18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∆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E9F7F21-CB26-6D9D-65C3-3C958A2F55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3886" y="6000785"/>
                  <a:ext cx="504553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480F880-29E7-2C3D-1A72-95419290E73A}"/>
                    </a:ext>
                  </a:extLst>
                </p:cNvPr>
                <p:cNvSpPr txBox="1"/>
                <p:nvPr/>
              </p:nvSpPr>
              <p:spPr>
                <a:xfrm>
                  <a:off x="4456800" y="4867276"/>
                  <a:ext cx="292085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ko-KR" altLang="en-US" sz="12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ko-KR" altLang="en-US" sz="12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𝐹</m:t>
                            </m:r>
                          </m:e>
                          <m:sub>
                            <m:r>
                              <a:rPr lang="ko-KR" altLang="en-US" sz="12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𝑢</m:t>
                            </m:r>
                          </m:sub>
                        </m:sSub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480F880-29E7-2C3D-1A72-95419290E7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6800" y="4867276"/>
                  <a:ext cx="292085" cy="2769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3F85E127-E7C2-FDD2-EEDA-BB8A8B213E53}"/>
                    </a:ext>
                  </a:extLst>
                </p:cNvPr>
                <p:cNvSpPr txBox="1"/>
                <p:nvPr/>
              </p:nvSpPr>
              <p:spPr>
                <a:xfrm>
                  <a:off x="4364898" y="5149335"/>
                  <a:ext cx="464400" cy="2916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ko-KR" altLang="en-US" sz="12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ko-KR" altLang="en-US" sz="12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𝐹</m:t>
                            </m:r>
                          </m:e>
                          <m:sub>
                            <m:r>
                              <a:rPr lang="ko-KR" altLang="en-US" sz="1200" b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3F85E127-E7C2-FDD2-EEDA-BB8A8B213E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4898" y="5149335"/>
                  <a:ext cx="464400" cy="29161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BACD242B-3DF5-F6B4-6FD3-C74E6ECA37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0125" y="5202794"/>
              <a:ext cx="53961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4A3F6DFA-0D05-8D08-E4ED-8E9B4D7749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0125" y="4964669"/>
              <a:ext cx="1292595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69EB3D92-9A21-3339-65B7-CB146D594D91}"/>
              </a:ext>
            </a:extLst>
          </p:cNvPr>
          <p:cNvCxnSpPr>
            <a:cxnSpLocks/>
          </p:cNvCxnSpPr>
          <p:nvPr/>
        </p:nvCxnSpPr>
        <p:spPr>
          <a:xfrm flipV="1">
            <a:off x="6003582" y="4134880"/>
            <a:ext cx="0" cy="131103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241B6728-0D43-BB57-1CF3-74C24B19C829}"/>
              </a:ext>
            </a:extLst>
          </p:cNvPr>
          <p:cNvCxnSpPr>
            <a:cxnSpLocks/>
          </p:cNvCxnSpPr>
          <p:nvPr/>
        </p:nvCxnSpPr>
        <p:spPr>
          <a:xfrm flipV="1">
            <a:off x="7108939" y="3785462"/>
            <a:ext cx="0" cy="166045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B0BA1A8A-1E59-3FCB-B978-4CC6E94F2EB9}"/>
                  </a:ext>
                </a:extLst>
              </p:cNvPr>
              <p:cNvSpPr txBox="1"/>
              <p:nvPr/>
            </p:nvSpPr>
            <p:spPr bwMode="auto">
              <a:xfrm>
                <a:off x="5772460" y="5516796"/>
                <a:ext cx="462243" cy="3651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e>
                        <m:sub>
                          <m:r>
                            <a:rPr lang="ko-KR" altLang="en-US" sz="14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B0BA1A8A-1E59-3FCB-B978-4CC6E94F2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2460" y="5516796"/>
                <a:ext cx="462243" cy="3651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83B5C9E3-4F05-C95B-CFEA-F387E2D60E8E}"/>
                  </a:ext>
                </a:extLst>
              </p:cNvPr>
              <p:cNvSpPr txBox="1"/>
              <p:nvPr/>
            </p:nvSpPr>
            <p:spPr bwMode="auto">
              <a:xfrm>
                <a:off x="6976634" y="5461574"/>
                <a:ext cx="43762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lvl="0">
                  <a:lnSpc>
                    <a:spcPct val="150000"/>
                  </a:lnSpc>
                  <a:defRPr sz="140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ko-KR" alt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altLang="ko-KR">
                              <a:latin typeface="Cambria Math" panose="02040503050406030204" pitchFamily="18" charset="0"/>
                            </a:rPr>
                            <m:t>𝐮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83B5C9E3-4F05-C95B-CFEA-F387E2D60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6634" y="5461574"/>
                <a:ext cx="437626" cy="4154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A804C386-1BD3-73C4-4F45-633D608D7B7A}"/>
              </a:ext>
            </a:extLst>
          </p:cNvPr>
          <p:cNvSpPr txBox="1"/>
          <p:nvPr/>
        </p:nvSpPr>
        <p:spPr>
          <a:xfrm>
            <a:off x="6813919" y="2035319"/>
            <a:ext cx="2345563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휨 성능 곡선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6EC945-6A15-38FB-3950-35B347F38774}"/>
              </a:ext>
            </a:extLst>
          </p:cNvPr>
          <p:cNvSpPr txBox="1"/>
          <p:nvPr/>
        </p:nvSpPr>
        <p:spPr>
          <a:xfrm>
            <a:off x="7986701" y="2951973"/>
            <a:ext cx="360030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자체가 휨 모멘트에 저항할 수 있는 능력</a:t>
            </a:r>
            <a:endParaRPr kumimoji="0" lang="en-US" altLang="ko-KR" sz="1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D9AA028-712C-E483-8AD4-3B66EA1DF1EE}"/>
                  </a:ext>
                </a:extLst>
              </p:cNvPr>
              <p:cNvSpPr txBox="1"/>
              <p:nvPr/>
            </p:nvSpPr>
            <p:spPr>
              <a:xfrm>
                <a:off x="7986701" y="3777388"/>
                <a:ext cx="3692394" cy="320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000" b="1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e>
                      <m:sub>
                        <m: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𝑦</m:t>
                        </m:r>
                      </m:sub>
                    </m:sSub>
                    <m:r>
                      <a:rPr lang="en-US" altLang="ko-KR" sz="10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</m:t>
                    </m:r>
                    <m:sSub>
                      <m:sSubPr>
                        <m:ctrlPr>
                          <a:rPr lang="ko-KR" altLang="en-US" sz="1000" b="1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Δ</m:t>
                        </m:r>
                      </m:e>
                      <m:sub>
                        <m: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는 축방향 철근이 처음 항복 할 때의 환산 강도와 변위</a:t>
                </a:r>
                <a:endParaRPr kumimoji="0" lang="en-US" altLang="ko-KR" sz="1000" b="0" i="0" u="none" strike="noStrike" kern="1200" cap="none" spc="0" normalizeH="0" baseline="0" noProof="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effectLst/>
                  <a:uLnTx/>
                  <a:uFillTx/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D9AA028-712C-E483-8AD4-3B66EA1DF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701" y="3777388"/>
                <a:ext cx="3692394" cy="32072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5CC032B-285E-6133-3EF6-A1CC5FD19D4D}"/>
                  </a:ext>
                </a:extLst>
              </p:cNvPr>
              <p:cNvSpPr txBox="1"/>
              <p:nvPr/>
            </p:nvSpPr>
            <p:spPr>
              <a:xfrm>
                <a:off x="1735067" y="3443945"/>
                <a:ext cx="1181323" cy="323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항복 모멘트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𝑴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B05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5CC032B-285E-6133-3EF6-A1CC5FD19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5067" y="3443945"/>
                <a:ext cx="1181323" cy="32335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27F4297-FD4B-96EE-38BF-531EDA70791C}"/>
                  </a:ext>
                </a:extLst>
              </p:cNvPr>
              <p:cNvSpPr txBox="1"/>
              <p:nvPr/>
            </p:nvSpPr>
            <p:spPr>
              <a:xfrm>
                <a:off x="3105294" y="2737690"/>
                <a:ext cx="1181323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극한 모멘트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𝑴</m:t>
                        </m:r>
                      </m:e>
                      <m:sub>
                        <m:r>
                          <a:rPr lang="en-US" altLang="ko-KR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27F4297-FD4B-96EE-38BF-531EDA707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294" y="2737690"/>
                <a:ext cx="1181323" cy="29976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타원 34">
            <a:extLst>
              <a:ext uri="{FF2B5EF4-FFF2-40B4-BE49-F238E27FC236}">
                <a16:creationId xmlns:a16="http://schemas.microsoft.com/office/drawing/2014/main" id="{A5F83063-8323-46AC-439E-22DD4D1CE414}"/>
              </a:ext>
            </a:extLst>
          </p:cNvPr>
          <p:cNvSpPr/>
          <p:nvPr/>
        </p:nvSpPr>
        <p:spPr>
          <a:xfrm>
            <a:off x="5853879" y="4000247"/>
            <a:ext cx="330279" cy="3302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C5F80A3A-A261-0674-FFA6-8649212716F7}"/>
              </a:ext>
            </a:extLst>
          </p:cNvPr>
          <p:cNvSpPr/>
          <p:nvPr/>
        </p:nvSpPr>
        <p:spPr>
          <a:xfrm>
            <a:off x="6929217" y="3622285"/>
            <a:ext cx="330279" cy="3302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B86478-4F8D-E689-A594-37DF5D726EA9}"/>
              </a:ext>
            </a:extLst>
          </p:cNvPr>
          <p:cNvSpPr txBox="1"/>
          <p:nvPr/>
        </p:nvSpPr>
        <p:spPr>
          <a:xfrm>
            <a:off x="5906761" y="4305836"/>
            <a:ext cx="1201727" cy="32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5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C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 철근 항복</a:t>
            </a:r>
            <a:endParaRPr kumimoji="0" lang="en-US" altLang="ko-KR" sz="105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C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755C4B8-C611-3D7D-625E-2ADC0057F922}"/>
              </a:ext>
            </a:extLst>
          </p:cNvPr>
          <p:cNvSpPr txBox="1"/>
          <p:nvPr/>
        </p:nvSpPr>
        <p:spPr>
          <a:xfrm>
            <a:off x="6706676" y="3260691"/>
            <a:ext cx="988646" cy="31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C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 파괴</a:t>
            </a:r>
            <a:endParaRPr kumimoji="0" lang="en-US" altLang="ko-KR" sz="105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C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D6E12A3-859D-8FCB-4868-8C37ABFA0E91}"/>
                  </a:ext>
                </a:extLst>
              </p:cNvPr>
              <p:cNvSpPr txBox="1"/>
              <p:nvPr/>
            </p:nvSpPr>
            <p:spPr>
              <a:xfrm>
                <a:off x="7986701" y="4627078"/>
                <a:ext cx="3600301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e>
                      <m:sub>
                        <m:r>
                          <a:rPr lang="ko-KR" altLang="en-US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</m:t>
                        </m:r>
                      </m:sub>
                    </m:sSub>
                    <m:r>
                      <a:rPr lang="ko-KR" altLang="en-US" sz="100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en-US" altLang="ko-KR" sz="100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</m:t>
                    </m:r>
                    <m:sSub>
                      <m:sSubPr>
                        <m:ctrlPr>
                          <a:rPr lang="ko-KR" altLang="en-US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ko-KR" altLang="en-US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Δ</m:t>
                        </m:r>
                      </m:e>
                      <m:sub>
                        <m:r>
                          <a:rPr lang="en-US" altLang="ko-KR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𝐮</m:t>
                        </m:r>
                      </m:sub>
                    </m:sSub>
                  </m:oMath>
                </a14:m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는 콘크리트 파괴가 일어날 때의 환산 강도와 변위</a:t>
                </a:r>
                <a:endParaRPr kumimoji="0" lang="en-US" altLang="ko-KR" sz="1000" b="0" i="0" u="none" strike="noStrike" kern="1200" cap="none" spc="0" normalizeH="0" baseline="0" noProof="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effectLst/>
                  <a:uLnTx/>
                  <a:uFillTx/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D6E12A3-859D-8FCB-4868-8C37ABFA0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701" y="4627078"/>
                <a:ext cx="3600301" cy="29976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bject 10">
                <a:extLst>
                  <a:ext uri="{FF2B5EF4-FFF2-40B4-BE49-F238E27FC236}">
                    <a16:creationId xmlns:a16="http://schemas.microsoft.com/office/drawing/2014/main" id="{C9684CFF-C7AB-E8EA-D6BC-44946B253E0D}"/>
                  </a:ext>
                </a:extLst>
              </p:cNvPr>
              <p:cNvSpPr txBox="1"/>
              <p:nvPr/>
            </p:nvSpPr>
            <p:spPr bwMode="auto">
              <a:xfrm>
                <a:off x="4452301" y="5871504"/>
                <a:ext cx="893763" cy="67151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0" name="Object 10">
                <a:extLst>
                  <a:ext uri="{FF2B5EF4-FFF2-40B4-BE49-F238E27FC236}">
                    <a16:creationId xmlns:a16="http://schemas.microsoft.com/office/drawing/2014/main" id="{C9684CFF-C7AB-E8EA-D6BC-44946B253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52301" y="5871504"/>
                <a:ext cx="893763" cy="67151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EEBD244-EB05-86E5-BB54-042F69CFE2B9}"/>
                  </a:ext>
                </a:extLst>
              </p:cNvPr>
              <p:cNvSpPr txBox="1"/>
              <p:nvPr/>
            </p:nvSpPr>
            <p:spPr>
              <a:xfrm>
                <a:off x="5453504" y="5952798"/>
                <a:ext cx="5208501" cy="29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0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ko-KR" altLang="en-US" sz="10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Δ</m:t>
                        </m:r>
                      </m:sub>
                    </m:sSub>
                  </m:oMath>
                </a14:m>
                <a:r>
                  <a:rPr kumimoji="0" lang="en-US" altLang="ko-KR" sz="10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: </a:t>
                </a:r>
                <a:r>
                  <a:rPr kumimoji="0" lang="ko-KR" altLang="en-US" sz="10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변위 연성도 </a:t>
                </a:r>
                <a:r>
                  <a:rPr kumimoji="0" lang="en-US" altLang="ko-KR" sz="10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:r>
                  <a:rPr kumimoji="0" lang="ko-KR" altLang="en-US" sz="10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항복 이후 극한 변형 까지 저항할 수 있는 능력</a:t>
                </a:r>
                <a:r>
                  <a:rPr kumimoji="0" lang="en-US" altLang="ko-KR" sz="10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EEBD244-EB05-86E5-BB54-042F69CFE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504" y="5952798"/>
                <a:ext cx="5208501" cy="29976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8E61B6A5-5E93-D16A-C889-3716FEB4DF08}"/>
              </a:ext>
            </a:extLst>
          </p:cNvPr>
          <p:cNvSpPr txBox="1"/>
          <p:nvPr/>
        </p:nvSpPr>
        <p:spPr>
          <a:xfrm>
            <a:off x="1561517" y="5643845"/>
            <a:ext cx="191674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단면의 모멘트 곡률 곡선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514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4.4.1.2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산정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FAQ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FAA9E5-1B70-BB7D-0991-FD0132D30B85}"/>
              </a:ext>
            </a:extLst>
          </p:cNvPr>
          <p:cNvSpPr txBox="1"/>
          <p:nvPr/>
        </p:nvSpPr>
        <p:spPr>
          <a:xfrm>
            <a:off x="4442461" y="1991043"/>
            <a:ext cx="593755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해석 결과에 따라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Evaluation </a:t>
            </a:r>
            <a:r>
              <a:rPr lang="en-US" altLang="ko-KR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Paramter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거동 특성에서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라멘 거동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및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켄틸레버 거동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"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확인 가능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18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939E4AD-6A6D-3F3C-2D13-325DE6411A3B}"/>
              </a:ext>
            </a:extLst>
          </p:cNvPr>
          <p:cNvSpPr txBox="1"/>
          <p:nvPr/>
        </p:nvSpPr>
        <p:spPr>
          <a:xfrm>
            <a:off x="1102518" y="5535103"/>
            <a:ext cx="2503678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 Evaluation Parameter -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거동 특성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8AB7A53-831E-F62B-764A-14C34AA85B36}"/>
              </a:ext>
            </a:extLst>
          </p:cNvPr>
          <p:cNvSpPr txBox="1"/>
          <p:nvPr/>
        </p:nvSpPr>
        <p:spPr>
          <a:xfrm>
            <a:off x="4442461" y="2543500"/>
            <a:ext cx="455960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*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프로그램 내부 거동 특성 구분 로직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E825C1D-8CAC-B1F4-6F27-FF77DA6B2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09" y="2504895"/>
            <a:ext cx="3168420" cy="2867543"/>
          </a:xfrm>
          <a:prstGeom prst="rect">
            <a:avLst/>
          </a:prstGeom>
        </p:spPr>
      </p:pic>
      <p:sp>
        <p:nvSpPr>
          <p:cNvPr id="14" name="타원 13">
            <a:extLst>
              <a:ext uri="{FF2B5EF4-FFF2-40B4-BE49-F238E27FC236}">
                <a16:creationId xmlns:a16="http://schemas.microsoft.com/office/drawing/2014/main" id="{18B2007D-FDBA-674E-DCB4-7A019EA76EF8}"/>
              </a:ext>
            </a:extLst>
          </p:cNvPr>
          <p:cNvSpPr/>
          <p:nvPr/>
        </p:nvSpPr>
        <p:spPr>
          <a:xfrm>
            <a:off x="3148149" y="2693701"/>
            <a:ext cx="620485" cy="6204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26DDB2FD-32CD-887B-32A7-3C09AFCD8CD9}"/>
              </a:ext>
            </a:extLst>
          </p:cNvPr>
          <p:cNvSpPr/>
          <p:nvPr/>
        </p:nvSpPr>
        <p:spPr>
          <a:xfrm>
            <a:off x="2680064" y="4289546"/>
            <a:ext cx="620485" cy="6204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4F15BF28-9ACD-8B87-E02F-FA16904CCD91}"/>
              </a:ext>
            </a:extLst>
          </p:cNvPr>
          <p:cNvCxnSpPr>
            <a:stCxn id="14" idx="6"/>
          </p:cNvCxnSpPr>
          <p:nvPr/>
        </p:nvCxnSpPr>
        <p:spPr>
          <a:xfrm>
            <a:off x="3768634" y="3003944"/>
            <a:ext cx="1103812" cy="3102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7BCF4B16-F215-F862-DEEE-19C9DCB3B7AE}"/>
              </a:ext>
            </a:extLst>
          </p:cNvPr>
          <p:cNvCxnSpPr>
            <a:cxnSpLocks/>
            <a:stCxn id="15" idx="6"/>
          </p:cNvCxnSpPr>
          <p:nvPr/>
        </p:nvCxnSpPr>
        <p:spPr>
          <a:xfrm flipV="1">
            <a:off x="3300549" y="3373438"/>
            <a:ext cx="1571897" cy="12263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42A78C2-DA16-C2A3-2F6D-84DF095CA8D2}"/>
              </a:ext>
            </a:extLst>
          </p:cNvPr>
          <p:cNvSpPr txBox="1"/>
          <p:nvPr/>
        </p:nvSpPr>
        <p:spPr>
          <a:xfrm>
            <a:off x="4872446" y="3173824"/>
            <a:ext cx="5619286" cy="76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상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하부의 모멘트 값이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배 이상일 경우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켄틸레버 거동</a:t>
            </a: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상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하부 모멘트 값이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배 이하일 경우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라멘 거동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58DDDD-39D2-7584-CCF6-3A09EACD5335}"/>
              </a:ext>
            </a:extLst>
          </p:cNvPr>
          <p:cNvSpPr txBox="1"/>
          <p:nvPr/>
        </p:nvSpPr>
        <p:spPr>
          <a:xfrm>
            <a:off x="4442460" y="4367772"/>
            <a:ext cx="7101625" cy="52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*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구조계와 관계없이 발생 모멘트 값을 기준으로 거동을 구분하므로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,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예상 거동과 프로그램 산정 거동이 다를 경우 거동 특성을 수정할 수 있음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EE9F4E78-9F26-9B6F-7F4F-0DCE78937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851" y="4930226"/>
            <a:ext cx="1491149" cy="9564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CA4B733-3BC4-65B5-C827-FF8388608112}"/>
              </a:ext>
            </a:extLst>
          </p:cNvPr>
          <p:cNvSpPr txBox="1"/>
          <p:nvPr/>
        </p:nvSpPr>
        <p:spPr>
          <a:xfrm>
            <a:off x="6192420" y="5360213"/>
            <a:ext cx="141286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거동 특성 직접 변경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646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4.4.1.2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강도 산정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FAQ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19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3081A7-06D7-3AED-9143-9F34EB5B7D6C}"/>
              </a:ext>
            </a:extLst>
          </p:cNvPr>
          <p:cNvSpPr txBox="1"/>
          <p:nvPr/>
        </p:nvSpPr>
        <p:spPr>
          <a:xfrm>
            <a:off x="373359" y="5302948"/>
            <a:ext cx="396199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축방향철근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상세에 따른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극한변형률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최대 변위연성도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F074CF-4199-FD0E-FFE3-134DC69BC80B}"/>
              </a:ext>
            </a:extLst>
          </p:cNvPr>
          <p:cNvSpPr txBox="1"/>
          <p:nvPr/>
        </p:nvSpPr>
        <p:spPr>
          <a:xfrm>
            <a:off x="5075646" y="3240265"/>
            <a:ext cx="561883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벽식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교각의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강축방향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의 전단성능은 한계상태설계법의 전단강도 산정식을 적용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83CC5D-98D7-490D-89EA-5B312A13F871}"/>
              </a:ext>
            </a:extLst>
          </p:cNvPr>
          <p:cNvSpPr txBox="1"/>
          <p:nvPr/>
        </p:nvSpPr>
        <p:spPr>
          <a:xfrm>
            <a:off x="5083931" y="5957668"/>
            <a:ext cx="310715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Evaluation Parameter &gt;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철근 상세 입력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00BD62D4-ED2E-93AF-8DDF-BD9B974AC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73" y="2318728"/>
            <a:ext cx="4239377" cy="2824117"/>
          </a:xfrm>
          <a:prstGeom prst="rect">
            <a:avLst/>
          </a:prstGeom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6C644C3E-4D4C-A8CA-D401-0FD9D826E541}"/>
              </a:ext>
            </a:extLst>
          </p:cNvPr>
          <p:cNvGrpSpPr/>
          <p:nvPr/>
        </p:nvGrpSpPr>
        <p:grpSpPr>
          <a:xfrm>
            <a:off x="5427259" y="1939855"/>
            <a:ext cx="3805054" cy="1236636"/>
            <a:chOff x="5452803" y="3315770"/>
            <a:chExt cx="3805054" cy="1236636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1448566D-D58E-B13E-F309-E44CE6FA2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2803" y="3315770"/>
              <a:ext cx="3779510" cy="1194725"/>
            </a:xfrm>
            <a:prstGeom prst="rect">
              <a:avLst/>
            </a:prstGeom>
          </p:spPr>
        </p:pic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22D533D7-E8D1-97D2-105A-71A4B7B9938F}"/>
                </a:ext>
              </a:extLst>
            </p:cNvPr>
            <p:cNvSpPr/>
            <p:nvPr/>
          </p:nvSpPr>
          <p:spPr>
            <a:xfrm>
              <a:off x="5478347" y="3913132"/>
              <a:ext cx="3779510" cy="639274"/>
            </a:xfrm>
            <a:prstGeom prst="rect">
              <a:avLst/>
            </a:prstGeom>
            <a:solidFill>
              <a:srgbClr val="FFFF00">
                <a:alpha val="19000"/>
              </a:srgb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8BDFB3A-3B8A-F3AC-DA38-83DA6D28F61D}"/>
              </a:ext>
            </a:extLst>
          </p:cNvPr>
          <p:cNvSpPr/>
          <p:nvPr/>
        </p:nvSpPr>
        <p:spPr>
          <a:xfrm>
            <a:off x="1484824" y="4304211"/>
            <a:ext cx="3078025" cy="8173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3EB41D-C9B7-C44B-1D40-06904FD2AFE9}"/>
              </a:ext>
            </a:extLst>
          </p:cNvPr>
          <p:cNvSpPr txBox="1"/>
          <p:nvPr/>
        </p:nvSpPr>
        <p:spPr>
          <a:xfrm>
            <a:off x="5075646" y="3731942"/>
            <a:ext cx="5618835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따라서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벽식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교각의 경우 축방향 철근 상세를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100%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이음으로 선택하여야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한계상태설계법의 전단강도 산정식을 적용하여 전단 성능 계산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B849FC1E-B30A-AD79-34E4-534CEEF74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4507" y="4538261"/>
            <a:ext cx="2286000" cy="13525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3386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4.4.1.3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강도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A7DFE-AFCD-7D97-D504-CD788B42EBD9}"/>
              </a:ext>
            </a:extLst>
          </p:cNvPr>
          <p:cNvSpPr txBox="1"/>
          <p:nvPr/>
        </p:nvSpPr>
        <p:spPr>
          <a:xfrm>
            <a:off x="1291410" y="2234908"/>
            <a:ext cx="1005839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일반 교각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원형 및 사각형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벽식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교각의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약축방향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콘크리트에 의한 전단강도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+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철근에 의한 전단 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+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축력에 의한 전단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3">
                <a:extLst>
                  <a:ext uri="{FF2B5EF4-FFF2-40B4-BE49-F238E27FC236}">
                    <a16:creationId xmlns:a16="http://schemas.microsoft.com/office/drawing/2014/main" id="{AD5D80D8-F3EC-07A0-C2F9-B121FE83FEB6}"/>
                  </a:ext>
                </a:extLst>
              </p:cNvPr>
              <p:cNvSpPr txBox="1"/>
              <p:nvPr/>
            </p:nvSpPr>
            <p:spPr bwMode="auto">
              <a:xfrm>
                <a:off x="1615457" y="3176116"/>
                <a:ext cx="1693862" cy="52070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𝑐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𝑘</m:t>
                      </m:r>
                      <m:rad>
                        <m:radPr>
                          <m:degHide m:val="on"/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𝑐𝑘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𝐴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0" name="Object 3">
                <a:extLst>
                  <a:ext uri="{FF2B5EF4-FFF2-40B4-BE49-F238E27FC236}">
                    <a16:creationId xmlns:a16="http://schemas.microsoft.com/office/drawing/2014/main" id="{AD5D80D8-F3EC-07A0-C2F9-B121FE83FE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5457" y="3176116"/>
                <a:ext cx="1693862" cy="5207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>
            <a:extLst>
              <a:ext uri="{FF2B5EF4-FFF2-40B4-BE49-F238E27FC236}">
                <a16:creationId xmlns:a16="http://schemas.microsoft.com/office/drawing/2014/main" id="{0D999F3B-0DE7-3C5E-CA8D-32E98BB10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" t="4835" r="3337" b="3213"/>
          <a:stretch>
            <a:fillRect/>
          </a:stretch>
        </p:blipFill>
        <p:spPr bwMode="auto">
          <a:xfrm>
            <a:off x="1083002" y="4114079"/>
            <a:ext cx="3203615" cy="184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4">
                <a:extLst>
                  <a:ext uri="{FF2B5EF4-FFF2-40B4-BE49-F238E27FC236}">
                    <a16:creationId xmlns:a16="http://schemas.microsoft.com/office/drawing/2014/main" id="{8D5B845A-4912-E230-1062-5DBA21D3A77A}"/>
                  </a:ext>
                </a:extLst>
              </p:cNvPr>
              <p:cNvSpPr txBox="1"/>
              <p:nvPr/>
            </p:nvSpPr>
            <p:spPr bwMode="auto">
              <a:xfrm>
                <a:off x="3931032" y="2921944"/>
                <a:ext cx="2373312" cy="779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ko-KR" altLang="en-US" sz="140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i="1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ko-KR" altLang="en-US" sz="1400" i="1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𝑦h</m:t>
                              </m:r>
                            </m:sub>
                          </m:sSub>
                          <m:sSup>
                            <m:sSupPr>
                              <m:ctrlPr>
                                <a:rPr lang="ko-KR" altLang="en-US" sz="1400" i="1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ko-KR" altLang="en-US" sz="140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ko-KR" altLang="en-US" sz="140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ko-KR" altLang="en-US" sz="140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ko-KR" altLang="en-US" sz="140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</a:rPr>
                        <m:t>사각형</m:t>
                      </m:r>
                      <m:r>
                        <a:rPr lang="ko-KR" altLang="en-US" sz="140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400" dirty="0">
                  <a:solidFill>
                    <a:srgbClr val="555F57"/>
                  </a:solidFill>
                </a:endParaRPr>
              </a:p>
            </p:txBody>
          </p:sp>
        </mc:Choice>
        <mc:Fallback xmlns="">
          <p:sp>
            <p:nvSpPr>
              <p:cNvPr id="19" name="Object 4">
                <a:extLst>
                  <a:ext uri="{FF2B5EF4-FFF2-40B4-BE49-F238E27FC236}">
                    <a16:creationId xmlns:a16="http://schemas.microsoft.com/office/drawing/2014/main" id="{8D5B845A-4912-E230-1062-5DBA21D3A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1032" y="2921944"/>
                <a:ext cx="2373312" cy="7798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Object 5">
                <a:extLst>
                  <a:ext uri="{FF2B5EF4-FFF2-40B4-BE49-F238E27FC236}">
                    <a16:creationId xmlns:a16="http://schemas.microsoft.com/office/drawing/2014/main" id="{58DF238F-0616-33BC-4406-11764DE6C7EC}"/>
                  </a:ext>
                </a:extLst>
              </p:cNvPr>
              <p:cNvSpPr txBox="1"/>
              <p:nvPr/>
            </p:nvSpPr>
            <p:spPr bwMode="auto">
              <a:xfrm>
                <a:off x="5802089" y="3097807"/>
                <a:ext cx="2416175" cy="6953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𝜋</m:t>
                          </m:r>
                        </m:num>
                        <m:den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𝑦h</m:t>
                              </m:r>
                            </m:sub>
                          </m:sSub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원형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1" name="Object 5">
                <a:extLst>
                  <a:ext uri="{FF2B5EF4-FFF2-40B4-BE49-F238E27FC236}">
                    <a16:creationId xmlns:a16="http://schemas.microsoft.com/office/drawing/2014/main" id="{58DF238F-0616-33BC-4406-11764DE6C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02089" y="3097807"/>
                <a:ext cx="2416175" cy="6953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6">
                <a:extLst>
                  <a:ext uri="{FF2B5EF4-FFF2-40B4-BE49-F238E27FC236}">
                    <a16:creationId xmlns:a16="http://schemas.microsoft.com/office/drawing/2014/main" id="{55083A66-8205-4DED-22D0-D4AD51464A9C}"/>
                  </a:ext>
                </a:extLst>
              </p:cNvPr>
              <p:cNvSpPr txBox="1"/>
              <p:nvPr/>
            </p:nvSpPr>
            <p:spPr bwMode="auto">
              <a:xfrm>
                <a:off x="3931032" y="3726225"/>
                <a:ext cx="5235575" cy="6953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𝑐𝑡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𝑦h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𝑐𝑡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보강띠철근이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배치된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원형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교각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4" name="Object 6">
                <a:extLst>
                  <a:ext uri="{FF2B5EF4-FFF2-40B4-BE49-F238E27FC236}">
                    <a16:creationId xmlns:a16="http://schemas.microsoft.com/office/drawing/2014/main" id="{55083A66-8205-4DED-22D0-D4AD51464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1032" y="3726225"/>
                <a:ext cx="5235575" cy="6953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9DF60062-C874-4930-AE3D-10A1FEA7B697}"/>
              </a:ext>
            </a:extLst>
          </p:cNvPr>
          <p:cNvSpPr txBox="1"/>
          <p:nvPr/>
        </p:nvSpPr>
        <p:spPr>
          <a:xfrm>
            <a:off x="1433956" y="2673843"/>
            <a:ext cx="16938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콘크리트 전단강도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E9558DC-5E73-4A9E-E562-0BEB26C1C577}"/>
              </a:ext>
            </a:extLst>
          </p:cNvPr>
          <p:cNvSpPr txBox="1"/>
          <p:nvPr/>
        </p:nvSpPr>
        <p:spPr>
          <a:xfrm>
            <a:off x="3801362" y="2662029"/>
            <a:ext cx="16938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전단 철근 전단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2763D86-ABE4-BB9F-64D3-9A3C15AE860D}"/>
              </a:ext>
            </a:extLst>
          </p:cNvPr>
          <p:cNvSpPr txBox="1"/>
          <p:nvPr/>
        </p:nvSpPr>
        <p:spPr>
          <a:xfrm>
            <a:off x="5151872" y="4543367"/>
            <a:ext cx="1693863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축력에 의한 전단강도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7">
                <a:extLst>
                  <a:ext uri="{FF2B5EF4-FFF2-40B4-BE49-F238E27FC236}">
                    <a16:creationId xmlns:a16="http://schemas.microsoft.com/office/drawing/2014/main" id="{4BE6BE93-7949-6353-156C-0EE490A5FC75}"/>
                  </a:ext>
                </a:extLst>
              </p:cNvPr>
              <p:cNvSpPr txBox="1"/>
              <p:nvPr/>
            </p:nvSpPr>
            <p:spPr bwMode="auto">
              <a:xfrm>
                <a:off x="5151872" y="5067073"/>
                <a:ext cx="1522412" cy="757237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𝑝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=0.15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𝑃h</m:t>
                          </m:r>
                        </m:num>
                        <m:den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Object 7">
                <a:extLst>
                  <a:ext uri="{FF2B5EF4-FFF2-40B4-BE49-F238E27FC236}">
                    <a16:creationId xmlns:a16="http://schemas.microsoft.com/office/drawing/2014/main" id="{4BE6BE93-7949-6353-156C-0EE490A5F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51872" y="5067073"/>
                <a:ext cx="1522412" cy="75723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" name="Picture 8" descr="C:\Users\jwlee\Desktop\그래프\그래프5.png">
            <a:extLst>
              <a:ext uri="{FF2B5EF4-FFF2-40B4-BE49-F238E27FC236}">
                <a16:creationId xmlns:a16="http://schemas.microsoft.com/office/drawing/2014/main" id="{86D5B541-9D6E-4E82-6428-9C3EC038F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 l="7443" t="8083" r="6240" b="9778"/>
          <a:stretch>
            <a:fillRect/>
          </a:stretch>
        </p:blipFill>
        <p:spPr bwMode="auto">
          <a:xfrm>
            <a:off x="7905385" y="3282285"/>
            <a:ext cx="3917059" cy="2703313"/>
          </a:xfrm>
          <a:prstGeom prst="rect">
            <a:avLst/>
          </a:prstGeom>
          <a:noFill/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A7269527-D2F0-7699-0DD9-CE86F2CD5C61}"/>
              </a:ext>
            </a:extLst>
          </p:cNvPr>
          <p:cNvSpPr txBox="1"/>
          <p:nvPr/>
        </p:nvSpPr>
        <p:spPr>
          <a:xfrm>
            <a:off x="9007592" y="5985598"/>
            <a:ext cx="2117608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변위 연성도에 따른 전단 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07BEC88-5229-4489-48AD-C59B786D12EF}"/>
              </a:ext>
            </a:extLst>
          </p:cNvPr>
          <p:cNvSpPr txBox="1"/>
          <p:nvPr/>
        </p:nvSpPr>
        <p:spPr>
          <a:xfrm>
            <a:off x="1083002" y="6011162"/>
            <a:ext cx="384214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연성도가 커질수록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균열로 인한 콘크리트 전단 능력이 감소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732E3B3-C1AE-61A6-D859-AF7B9F6C8D79}"/>
              </a:ext>
            </a:extLst>
          </p:cNvPr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20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255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4.4.1.3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성능 곡선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강도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A7DFE-AFCD-7D97-D504-CD788B42EBD9}"/>
              </a:ext>
            </a:extLst>
          </p:cNvPr>
          <p:cNvSpPr txBox="1"/>
          <p:nvPr/>
        </p:nvSpPr>
        <p:spPr>
          <a:xfrm>
            <a:off x="1291410" y="2234908"/>
            <a:ext cx="1005839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벽식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교각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강축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방향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한계상태설계법 전단강도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산정식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적용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848A6E-85D9-46D2-5863-F26C5EA95DCC}"/>
                  </a:ext>
                </a:extLst>
              </p:cNvPr>
              <p:cNvSpPr txBox="1"/>
              <p:nvPr/>
            </p:nvSpPr>
            <p:spPr>
              <a:xfrm>
                <a:off x="1424256" y="3045583"/>
                <a:ext cx="57831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𝑛</m:t>
                        </m:r>
                      </m:sub>
                    </m:sSub>
                    <m:r>
                      <a:rPr lang="en-US" altLang="ko-KR" sz="140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=</m:t>
                    </m:r>
                  </m:oMath>
                </a14:m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ko-KR" sz="1400" i="1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pPr>
                          <m:e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0.85 </m:t>
                            </m:r>
                            <m:sSub>
                              <m:sSub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∅</m:t>
                                </m:r>
                              </m:e>
                              <m:sub>
                                <m:r>
                                  <a:rPr lang="en-US" altLang="ko-KR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𝑘</m:t>
                            </m:r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ko-KR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𝑎𝑙𝑡</m:t>
                                </m:r>
                              </m:sub>
                            </m:s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ko-KR" sz="1400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𝑐𝑘</m:t>
                                </m:r>
                              </m:sub>
                            </m:s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1/3</m:t>
                            </m:r>
                          </m:sup>
                        </m:sSup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+0.15 </m:t>
                        </m:r>
                        <m:sSub>
                          <m:sSubPr>
                            <m:ctrlP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𝑛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ko-KR" sz="1400" i="1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e>
                      <m:sub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𝑤</m:t>
                        </m:r>
                      </m:sub>
                    </m:sSub>
                    <m:r>
                      <a:rPr lang="en-US" altLang="ko-KR" sz="1400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𝑑</m:t>
                    </m:r>
                    <m:r>
                      <a:rPr lang="en-US" altLang="ko-KR" sz="1400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 ≥</m:t>
                    </m:r>
                    <m:d>
                      <m:dPr>
                        <m:ctrlPr>
                          <a:rPr lang="en-US" altLang="ko-KR" sz="1400" i="1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dPr>
                      <m:e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0.85 </m:t>
                        </m:r>
                        <m:sSub>
                          <m:sSubPr>
                            <m:ctrlP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∅</m:t>
                            </m:r>
                          </m:e>
                          <m: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𝑐𝑡𝑘</m:t>
                            </m:r>
                          </m:sub>
                        </m:sSub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+0.15 </m:t>
                        </m:r>
                        <m:sSub>
                          <m:sSubPr>
                            <m:ctrlP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400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𝑛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ko-KR" sz="1400" i="1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e>
                      <m:sub>
                        <m:r>
                          <a:rPr lang="en-US" altLang="ko-KR" sz="14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𝑤</m:t>
                        </m:r>
                      </m:sub>
                    </m:sSub>
                    <m:r>
                      <a:rPr lang="en-US" altLang="ko-KR" sz="1400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𝑑</m:t>
                    </m:r>
                  </m:oMath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848A6E-85D9-46D2-5863-F26C5EA95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256" y="3045583"/>
                <a:ext cx="578312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D1BE1-3736-791C-6069-C264BA831051}"/>
                  </a:ext>
                </a:extLst>
              </p:cNvPr>
              <p:cNvSpPr txBox="1"/>
              <p:nvPr/>
            </p:nvSpPr>
            <p:spPr>
              <a:xfrm>
                <a:off x="1424256" y="4264628"/>
                <a:ext cx="3028842" cy="51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𝑛</m:t>
                          </m:r>
                        </m:sub>
                      </m:sSub>
                      <m:r>
                        <a:rPr lang="en-US" altLang="ko-KR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 </m:t>
                      </m:r>
                      <m:f>
                        <m:fPr>
                          <m:ctrlPr>
                            <a:rPr lang="en-US" altLang="ko-KR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∅</m:t>
                              </m:r>
                            </m:e>
                            <m:sub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𝑦h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1400" i="1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ko-KR" sz="1400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𝑧</m:t>
                          </m:r>
                        </m:num>
                        <m:den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altLang="ko-KR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cot</m:t>
                      </m:r>
                      <m:r>
                        <a:rPr lang="en-US" altLang="ko-KR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altLang="ko-KR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θ</m:t>
                      </m:r>
                      <m:r>
                        <a:rPr lang="en-US" altLang="ko-KR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≤</m:t>
                      </m:r>
                      <m:f>
                        <m:fPr>
                          <m:ctrlPr>
                            <a:rPr lang="en-US" altLang="ko-KR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  </m:t>
                              </m:r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𝑣</m:t>
                              </m:r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 ∅</m:t>
                              </m:r>
                            </m:e>
                            <m:sub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𝑐𝑘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1400" i="1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en-US" altLang="ko-KR" sz="1400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ko-KR" sz="1400" dirty="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altLang="ko-KR" sz="1400" dirty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𝑧</m:t>
                          </m:r>
                        </m:num>
                        <m:den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𝑐𝑜𝑡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𝜃</m:t>
                          </m:r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+</m:t>
                          </m:r>
                          <m:r>
                            <a:rPr lang="en-US" altLang="ko-KR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𝑡𝑎𝑛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𝜃</m:t>
                          </m:r>
                        </m:den>
                      </m:f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D1BE1-3736-791C-6069-C264BA831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256" y="4264628"/>
                <a:ext cx="3028842" cy="5153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EE5B6CA-FBB2-5CF4-9184-8C9D72A2E0B5}"/>
              </a:ext>
            </a:extLst>
          </p:cNvPr>
          <p:cNvSpPr txBox="1"/>
          <p:nvPr/>
        </p:nvSpPr>
        <p:spPr>
          <a:xfrm>
            <a:off x="1424257" y="2690341"/>
            <a:ext cx="2151362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보강 철근이 없는 경우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EE49BD-815B-C03D-4914-849B4480DB45}"/>
              </a:ext>
            </a:extLst>
          </p:cNvPr>
          <p:cNvSpPr txBox="1"/>
          <p:nvPr/>
        </p:nvSpPr>
        <p:spPr>
          <a:xfrm>
            <a:off x="1424257" y="3885826"/>
            <a:ext cx="227118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&lt;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보강 철근이 있는 경우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7AB1C1-CB98-9F36-028B-827BAF24E1D1}"/>
              </a:ext>
            </a:extLst>
          </p:cNvPr>
          <p:cNvSpPr txBox="1"/>
          <p:nvPr/>
        </p:nvSpPr>
        <p:spPr>
          <a:xfrm>
            <a:off x="1424255" y="5229087"/>
            <a:ext cx="769451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프로그램 내부적으로는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전단보강 철근이 없는 경우와 있는 경우 중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최대값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전단 강도로 산정함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1FE428-20BA-92A2-F321-0D3262BA0D01}"/>
              </a:ext>
            </a:extLst>
          </p:cNvPr>
          <p:cNvSpPr txBox="1"/>
          <p:nvPr/>
        </p:nvSpPr>
        <p:spPr>
          <a:xfrm>
            <a:off x="1424256" y="5797124"/>
            <a:ext cx="512463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강도는 변위 연성도와 관계가 없다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627653-5F0E-8CE3-8726-DE37283A53CB}"/>
              </a:ext>
            </a:extLst>
          </p:cNvPr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21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533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4.4.1.4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내진 성능 평가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A7DFE-AFCD-7D97-D504-CD788B42EBD9}"/>
              </a:ext>
            </a:extLst>
          </p:cNvPr>
          <p:cNvSpPr txBox="1"/>
          <p:nvPr/>
        </p:nvSpPr>
        <p:spPr>
          <a:xfrm>
            <a:off x="1291410" y="2234908"/>
            <a:ext cx="1005839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보유 성능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E91F4D2-E9C4-C321-5AC2-1854C4606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791726"/>
            <a:ext cx="4565546" cy="32034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1EA2833-85F7-1DF1-F958-1B771233AE29}"/>
              </a:ext>
            </a:extLst>
          </p:cNvPr>
          <p:cNvSpPr txBox="1"/>
          <p:nvPr/>
        </p:nvSpPr>
        <p:spPr>
          <a:xfrm>
            <a:off x="6320609" y="2204962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0070C0"/>
                </a:solidFill>
              </a:rPr>
              <a:t>Type Ⅰ (</a:t>
            </a:r>
            <a:r>
              <a:rPr lang="ko-KR" altLang="en-US" dirty="0" err="1">
                <a:solidFill>
                  <a:srgbClr val="0070C0"/>
                </a:solidFill>
              </a:rPr>
              <a:t>휨파괴</a:t>
            </a:r>
            <a:r>
              <a:rPr lang="en-US" altLang="ko-KR" dirty="0">
                <a:solidFill>
                  <a:srgbClr val="0070C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교각의 전단 성능이 휨 성능보다 크다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휨 파괴가 일어날 때 까지 전단 파괴가 발생하지 않는다</a:t>
            </a:r>
            <a:r>
              <a:rPr lang="en-US" altLang="ko-KR" dirty="0"/>
              <a:t>.)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A4EB57-ADA9-E2BE-0D54-6F04715C4FEE}"/>
              </a:ext>
            </a:extLst>
          </p:cNvPr>
          <p:cNvSpPr txBox="1"/>
          <p:nvPr/>
        </p:nvSpPr>
        <p:spPr>
          <a:xfrm>
            <a:off x="6320609" y="2962726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Type Ⅱ (</a:t>
            </a:r>
            <a:r>
              <a:rPr lang="ko-KR" altLang="en-US" dirty="0">
                <a:solidFill>
                  <a:srgbClr val="FF0000"/>
                </a:solidFill>
              </a:rPr>
              <a:t>휨 </a:t>
            </a:r>
            <a:r>
              <a:rPr lang="en-US" altLang="ko-KR" dirty="0">
                <a:solidFill>
                  <a:srgbClr val="FF0000"/>
                </a:solidFill>
              </a:rPr>
              <a:t>- </a:t>
            </a:r>
            <a:r>
              <a:rPr lang="ko-KR" altLang="en-US" dirty="0">
                <a:solidFill>
                  <a:srgbClr val="FF0000"/>
                </a:solidFill>
              </a:rPr>
              <a:t>전단 파괴</a:t>
            </a:r>
            <a:r>
              <a:rPr lang="en-US" altLang="ko-KR" dirty="0">
                <a:solidFill>
                  <a:srgbClr val="FF000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축방향 철근이 항복한 이후에</a:t>
            </a:r>
            <a:r>
              <a:rPr lang="en-US" altLang="ko-KR" dirty="0"/>
              <a:t>, </a:t>
            </a:r>
            <a:r>
              <a:rPr lang="ko-KR" altLang="en-US" dirty="0"/>
              <a:t>휨 파괴 전 전단 파괴가 발생한다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축방향 철근이 항복한 이후 연성은 가지나</a:t>
            </a:r>
            <a:r>
              <a:rPr lang="en-US" altLang="ko-KR" dirty="0"/>
              <a:t>, </a:t>
            </a:r>
            <a:r>
              <a:rPr lang="ko-KR" altLang="en-US" dirty="0"/>
              <a:t>전단 파괴가 일어난다</a:t>
            </a:r>
            <a:r>
              <a:rPr lang="en-US" altLang="ko-KR" dirty="0"/>
              <a:t>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913165-2009-1933-4706-7EEE91CE8B46}"/>
              </a:ext>
            </a:extLst>
          </p:cNvPr>
          <p:cNvSpPr txBox="1"/>
          <p:nvPr/>
        </p:nvSpPr>
        <p:spPr>
          <a:xfrm>
            <a:off x="6320609" y="4924414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Type Ⅲ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 철근이 항복하기도 전에 전단 파괴가 발생한다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b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                   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96E1B7-16B3-FDE1-6C1F-88896B4DDC35}"/>
              </a:ext>
            </a:extLst>
          </p:cNvPr>
          <p:cNvSpPr txBox="1"/>
          <p:nvPr/>
        </p:nvSpPr>
        <p:spPr>
          <a:xfrm>
            <a:off x="6202681" y="1797597"/>
            <a:ext cx="561928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&lt;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파괴 모드에 따른 보유 성능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&gt;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ject 38">
                <a:extLst>
                  <a:ext uri="{FF2B5EF4-FFF2-40B4-BE49-F238E27FC236}">
                    <a16:creationId xmlns:a16="http://schemas.microsoft.com/office/drawing/2014/main" id="{374E483B-8904-98E5-F4BB-3A7A33E80AB3}"/>
                  </a:ext>
                </a:extLst>
              </p:cNvPr>
              <p:cNvSpPr txBox="1"/>
              <p:nvPr/>
            </p:nvSpPr>
            <p:spPr bwMode="auto">
              <a:xfrm>
                <a:off x="7031814" y="3888567"/>
                <a:ext cx="1820625" cy="5092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𝑃</m:t>
                          </m:r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,</m:t>
                          </m:r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𝐶</m:t>
                          </m:r>
                        </m:sub>
                      </m:sSub>
                      <m:r>
                        <a:rPr lang="ko-KR" altLang="en-US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𝑐</m:t>
                          </m:r>
                        </m:sub>
                      </m:sSub>
                      <m:r>
                        <a:rPr lang="ko-KR" altLang="en-US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2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2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0" name="Object 38">
                <a:extLst>
                  <a:ext uri="{FF2B5EF4-FFF2-40B4-BE49-F238E27FC236}">
                    <a16:creationId xmlns:a16="http://schemas.microsoft.com/office/drawing/2014/main" id="{374E483B-8904-98E5-F4BB-3A7A33E80A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31814" y="3888567"/>
                <a:ext cx="1820625" cy="5092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2BDC4C3F-7615-F9EC-62D0-5DB4AC8A8A13}"/>
              </a:ext>
            </a:extLst>
          </p:cNvPr>
          <p:cNvSpPr txBox="1"/>
          <p:nvPr/>
        </p:nvSpPr>
        <p:spPr>
          <a:xfrm>
            <a:off x="8435981" y="3952386"/>
            <a:ext cx="350391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/>
              <a:t>(</a:t>
            </a:r>
            <a:r>
              <a:rPr lang="ko-KR" altLang="en-US" dirty="0"/>
              <a:t>변위 연성도로 평가</a:t>
            </a:r>
            <a:r>
              <a:rPr lang="en-US" altLang="ko-KR" dirty="0"/>
              <a:t>, </a:t>
            </a:r>
            <a:r>
              <a:rPr lang="ko-KR" altLang="en-US" dirty="0"/>
              <a:t>최대 변위 연성도를 넘을 수는 없음</a:t>
            </a:r>
            <a:r>
              <a:rPr lang="en-US" altLang="ko-K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41">
                <a:extLst>
                  <a:ext uri="{FF2B5EF4-FFF2-40B4-BE49-F238E27FC236}">
                    <a16:creationId xmlns:a16="http://schemas.microsoft.com/office/drawing/2014/main" id="{4C875FE7-2BB9-D463-D7C1-8F8AEFD327B2}"/>
                  </a:ext>
                </a:extLst>
              </p:cNvPr>
              <p:cNvSpPr txBox="1"/>
              <p:nvPr/>
            </p:nvSpPr>
            <p:spPr bwMode="auto">
              <a:xfrm>
                <a:off x="7194413" y="5646129"/>
                <a:ext cx="1495425" cy="29210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𝑃</m:t>
                          </m:r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,</m:t>
                          </m:r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𝐶</m:t>
                          </m:r>
                        </m:sub>
                      </m:sSub>
                      <m:r>
                        <a:rPr lang="ko-KR" altLang="en-US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𝑛</m:t>
                          </m:r>
                        </m:sub>
                      </m:sSub>
                      <m:r>
                        <a:rPr lang="ko-KR" altLang="en-US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𝑛</m:t>
                          </m:r>
                        </m:sub>
                      </m:sSub>
                      <m:r>
                        <a:rPr lang="ko-KR" altLang="en-US" sz="12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&lt;</m:t>
                      </m:r>
                      <m:sSub>
                        <m:sSubPr>
                          <m:ctrlPr>
                            <a:rPr lang="ko-KR" altLang="en-US" sz="12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2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ko-KR" altLang="en-US" sz="12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4" name="Object 41">
                <a:extLst>
                  <a:ext uri="{FF2B5EF4-FFF2-40B4-BE49-F238E27FC236}">
                    <a16:creationId xmlns:a16="http://schemas.microsoft.com/office/drawing/2014/main" id="{4C875FE7-2BB9-D463-D7C1-8F8AEFD32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94413" y="5646129"/>
                <a:ext cx="1495425" cy="2921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111CE96-BF3D-FA5E-DADF-DB2A6739CD9C}"/>
              </a:ext>
            </a:extLst>
          </p:cNvPr>
          <p:cNvSpPr txBox="1"/>
          <p:nvPr/>
        </p:nvSpPr>
        <p:spPr>
          <a:xfrm>
            <a:off x="8744670" y="5641977"/>
            <a:ext cx="94797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/>
              <a:t>(</a:t>
            </a:r>
            <a:r>
              <a:rPr lang="ko-KR" altLang="en-US" dirty="0"/>
              <a:t>강도로 평가</a:t>
            </a:r>
            <a:r>
              <a:rPr lang="en-US" altLang="ko-KR" dirty="0"/>
              <a:t>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19D33F-F8C8-0A65-C4E4-6F0C3C483F4D}"/>
              </a:ext>
            </a:extLst>
          </p:cNvPr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22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6118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4.4.1.4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내진 성능 평가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A7DFE-AFCD-7D97-D504-CD788B42EBD9}"/>
              </a:ext>
            </a:extLst>
          </p:cNvPr>
          <p:cNvSpPr txBox="1"/>
          <p:nvPr/>
        </p:nvSpPr>
        <p:spPr>
          <a:xfrm>
            <a:off x="1291410" y="2234908"/>
            <a:ext cx="1005839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소요 성능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E91F4D2-E9C4-C321-5AC2-1854C4606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791726"/>
            <a:ext cx="4565546" cy="32034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1EA2833-85F7-1DF1-F958-1B771233AE29}"/>
              </a:ext>
            </a:extLst>
          </p:cNvPr>
          <p:cNvSpPr txBox="1"/>
          <p:nvPr/>
        </p:nvSpPr>
        <p:spPr>
          <a:xfrm>
            <a:off x="6320609" y="2204962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0070C0"/>
                </a:solidFill>
              </a:rPr>
              <a:t>Type Ⅰ (</a:t>
            </a:r>
            <a:r>
              <a:rPr lang="ko-KR" altLang="en-US" dirty="0" err="1">
                <a:solidFill>
                  <a:srgbClr val="0070C0"/>
                </a:solidFill>
              </a:rPr>
              <a:t>휨파괴</a:t>
            </a:r>
            <a:r>
              <a:rPr lang="en-US" altLang="ko-KR" dirty="0">
                <a:solidFill>
                  <a:srgbClr val="0070C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교각의 전단 성능이 휨 성능보다 크다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휨 파괴가 일어날 때 까지 전단 파괴가 발생하지 않는다</a:t>
            </a:r>
            <a:r>
              <a:rPr lang="en-US" altLang="ko-KR" dirty="0"/>
              <a:t>.)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A4EB57-ADA9-E2BE-0D54-6F04715C4FEE}"/>
              </a:ext>
            </a:extLst>
          </p:cNvPr>
          <p:cNvSpPr txBox="1"/>
          <p:nvPr/>
        </p:nvSpPr>
        <p:spPr>
          <a:xfrm>
            <a:off x="6320609" y="2962726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Type Ⅱ (</a:t>
            </a:r>
            <a:r>
              <a:rPr lang="ko-KR" altLang="en-US" dirty="0">
                <a:solidFill>
                  <a:srgbClr val="FF0000"/>
                </a:solidFill>
              </a:rPr>
              <a:t>휨 </a:t>
            </a:r>
            <a:r>
              <a:rPr lang="en-US" altLang="ko-KR" dirty="0">
                <a:solidFill>
                  <a:srgbClr val="FF0000"/>
                </a:solidFill>
              </a:rPr>
              <a:t>- </a:t>
            </a:r>
            <a:r>
              <a:rPr lang="ko-KR" altLang="en-US" dirty="0">
                <a:solidFill>
                  <a:srgbClr val="FF0000"/>
                </a:solidFill>
              </a:rPr>
              <a:t>전단 파괴</a:t>
            </a:r>
            <a:r>
              <a:rPr lang="en-US" altLang="ko-KR" dirty="0">
                <a:solidFill>
                  <a:srgbClr val="FF0000"/>
                </a:solidFill>
              </a:rPr>
              <a:t>) </a:t>
            </a:r>
            <a:r>
              <a:rPr lang="en-US" altLang="ko-KR" dirty="0"/>
              <a:t>: </a:t>
            </a:r>
            <a:r>
              <a:rPr lang="ko-KR" altLang="en-US" dirty="0"/>
              <a:t>축방향 철근이 항복한 이후에</a:t>
            </a:r>
            <a:r>
              <a:rPr lang="en-US" altLang="ko-KR" dirty="0"/>
              <a:t>, </a:t>
            </a:r>
            <a:r>
              <a:rPr lang="ko-KR" altLang="en-US" dirty="0"/>
              <a:t>휨 파괴 전 전단 파괴가 발생한다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                        (</a:t>
            </a:r>
            <a:r>
              <a:rPr lang="ko-KR" altLang="en-US" dirty="0"/>
              <a:t>축방향 철근이 항복한 이후 연성은 가지나</a:t>
            </a:r>
            <a:r>
              <a:rPr lang="en-US" altLang="ko-KR" dirty="0"/>
              <a:t>, </a:t>
            </a:r>
            <a:r>
              <a:rPr lang="ko-KR" altLang="en-US" dirty="0"/>
              <a:t>전단 파괴가 일어난다</a:t>
            </a:r>
            <a:r>
              <a:rPr lang="en-US" altLang="ko-KR" dirty="0"/>
              <a:t>.)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96E1B7-16B3-FDE1-6C1F-88896B4DDC35}"/>
              </a:ext>
            </a:extLst>
          </p:cNvPr>
          <p:cNvSpPr txBox="1"/>
          <p:nvPr/>
        </p:nvSpPr>
        <p:spPr>
          <a:xfrm>
            <a:off x="6202681" y="1797597"/>
            <a:ext cx="561928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&lt;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파괴 모드에 따른 소요 성능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&gt;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665652-EAC8-4550-9265-AE4D38672045}"/>
              </a:ext>
            </a:extLst>
          </p:cNvPr>
          <p:cNvSpPr txBox="1"/>
          <p:nvPr/>
        </p:nvSpPr>
        <p:spPr>
          <a:xfrm>
            <a:off x="6740342" y="3728532"/>
            <a:ext cx="151275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/>
              <a:t>(</a:t>
            </a:r>
            <a:r>
              <a:rPr lang="ko-KR" altLang="en-US" dirty="0"/>
              <a:t>소요 변위 연성도</a:t>
            </a:r>
            <a:r>
              <a:rPr lang="en-US" altLang="ko-K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Object 3">
                <a:extLst>
                  <a:ext uri="{FF2B5EF4-FFF2-40B4-BE49-F238E27FC236}">
                    <a16:creationId xmlns:a16="http://schemas.microsoft.com/office/drawing/2014/main" id="{F1ED4AE4-8ACB-0E27-04D5-488DD03D61E8}"/>
                  </a:ext>
                </a:extLst>
              </p:cNvPr>
              <p:cNvSpPr txBox="1"/>
              <p:nvPr/>
            </p:nvSpPr>
            <p:spPr bwMode="auto">
              <a:xfrm>
                <a:off x="6320609" y="4099058"/>
                <a:ext cx="2892971" cy="1582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R="0" lvl="0" indent="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 smtClean="0">
                          <a:latin typeface="Cambria Math" panose="02040503050406030204" pitchFamily="18" charset="0"/>
                        </a:rPr>
                        <m:t>탄성</m:t>
                      </m:r>
                      <m:r>
                        <a:rPr lang="ko-KR" altLang="en-US" sz="1000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ko-KR" alt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00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ko-KR" altLang="en-US" sz="100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𝐶𝑂𝑀𝐵</m:t>
                          </m:r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𝑝𝑑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일경우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=1.0</m:t>
                      </m:r>
                    </m:oMath>
                  </m:oMathPara>
                </a14:m>
                <a:br>
                  <a:rPr lang="en-US" altLang="ko-KR" sz="1000" dirty="0"/>
                </a:br>
                <a:br>
                  <a:rPr lang="ko-KR" altLang="en-US" sz="1000" dirty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소성</m:t>
                      </m:r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ko-KR" alt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00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ko-KR" altLang="en-US" sz="100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𝐶𝑂𝑀𝐵</m:t>
                          </m:r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𝑝𝑑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일경우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ko-KR" altLang="en-US" sz="100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ko-KR" alt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ko-KR" alt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ko-KR" altLang="en-US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00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ko-KR" altLang="en-US" sz="100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ko-KR" altLang="en-US" sz="1000">
                                  <a:latin typeface="Cambria Math" panose="02040503050406030204" pitchFamily="18" charset="0"/>
                                </a:rPr>
                                <m:t>𝐶𝑂𝑀𝐵</m:t>
                              </m:r>
                              <m:r>
                                <a:rPr lang="ko-KR" altLang="en-US" sz="1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ko-KR" altLang="en-US" sz="1000">
                                  <a:latin typeface="Cambria Math" panose="02040503050406030204" pitchFamily="18" charset="0"/>
                                </a:rPr>
                                <m:t>𝑝𝑑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00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ko-KR" altLang="en-US" sz="100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dirty="0"/>
              </a:p>
            </p:txBody>
          </p:sp>
        </mc:Choice>
        <mc:Fallback xmlns="">
          <p:sp>
            <p:nvSpPr>
              <p:cNvPr id="29" name="Object 3">
                <a:extLst>
                  <a:ext uri="{FF2B5EF4-FFF2-40B4-BE49-F238E27FC236}">
                    <a16:creationId xmlns:a16="http://schemas.microsoft.com/office/drawing/2014/main" id="{F1ED4AE4-8ACB-0E27-04D5-488DD03D6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20609" y="4099058"/>
                <a:ext cx="2892971" cy="15827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Object 12">
                <a:extLst>
                  <a:ext uri="{FF2B5EF4-FFF2-40B4-BE49-F238E27FC236}">
                    <a16:creationId xmlns:a16="http://schemas.microsoft.com/office/drawing/2014/main" id="{5B850E0C-1137-EC30-99EC-709251A24A68}"/>
                  </a:ext>
                </a:extLst>
              </p:cNvPr>
              <p:cNvSpPr txBox="1"/>
              <p:nvPr/>
            </p:nvSpPr>
            <p:spPr bwMode="auto">
              <a:xfrm>
                <a:off x="8456838" y="4624649"/>
                <a:ext cx="2892971" cy="1219200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 b="1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𝑇</m:t>
                      </m:r>
                      <m:r>
                        <a:rPr lang="ko-KR" altLang="en-US" sz="1000" b="1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≥1.25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장주기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인경우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=1.0</m:t>
                      </m:r>
                    </m:oMath>
                  </m:oMathPara>
                </a14:m>
                <a:br>
                  <a:rPr lang="en-US" altLang="ko-KR" sz="10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ko-KR" altLang="en-US" sz="10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𝑇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&lt;1.25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단주기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인경우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d>
                        <m:d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d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1−</m:t>
                          </m:r>
                          <m:f>
                            <m:f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fPr>
                            <m:num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ko-KR" altLang="en-US" sz="10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0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ko-KR" altLang="en-US" sz="10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1.25</m:t>
                          </m:r>
                          <m:sSub>
                            <m:sSub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den>
                      </m:f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</m:t>
                      </m:r>
                      <m:f>
                        <m:f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2" name="Object 12">
                <a:extLst>
                  <a:ext uri="{FF2B5EF4-FFF2-40B4-BE49-F238E27FC236}">
                    <a16:creationId xmlns:a16="http://schemas.microsoft.com/office/drawing/2014/main" id="{5B850E0C-1137-EC30-99EC-709251A24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6838" y="4624649"/>
                <a:ext cx="2892971" cy="1219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13">
                <a:extLst>
                  <a:ext uri="{FF2B5EF4-FFF2-40B4-BE49-F238E27FC236}">
                    <a16:creationId xmlns:a16="http://schemas.microsoft.com/office/drawing/2014/main" id="{7D91F97A-AC60-6889-B554-152106DB4FAD}"/>
                  </a:ext>
                </a:extLst>
              </p:cNvPr>
              <p:cNvSpPr txBox="1"/>
              <p:nvPr/>
            </p:nvSpPr>
            <p:spPr bwMode="auto">
              <a:xfrm>
                <a:off x="7943437" y="3739905"/>
                <a:ext cx="2373630" cy="378359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𝑃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,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𝑑</m:t>
                              </m:r>
                            </m:sub>
                          </m:sSub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×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𝑅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5" name="Object 13">
                <a:extLst>
                  <a:ext uri="{FF2B5EF4-FFF2-40B4-BE49-F238E27FC236}">
                    <a16:creationId xmlns:a16="http://schemas.microsoft.com/office/drawing/2014/main" id="{7D91F97A-AC60-6889-B554-152106DB4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43437" y="3739905"/>
                <a:ext cx="2373630" cy="3783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89BCD75-7746-F8BD-0C8A-6608A14DE20C}"/>
                  </a:ext>
                </a:extLst>
              </p:cNvPr>
              <p:cNvSpPr txBox="1"/>
              <p:nvPr/>
            </p:nvSpPr>
            <p:spPr>
              <a:xfrm>
                <a:off x="8456838" y="4158310"/>
                <a:ext cx="2742419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0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𝜆</m:t>
                        </m:r>
                      </m:e>
                      <m:sub>
                        <m:r>
                          <a:rPr lang="ko-KR" altLang="en-US" sz="1000" b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𝐷𝑅</m:t>
                        </m:r>
                      </m:sub>
                    </m:sSub>
                  </m:oMath>
                </a14:m>
                <a:r>
                  <a:rPr lang="ko-KR" altLang="en-US" sz="1000" dirty="0"/>
                  <a:t>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변위연성도 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- </a:t>
                </a:r>
                <a:r>
                  <a:rPr lang="ko-KR" altLang="en-US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단면강도비 상관계수</a:t>
                </a:r>
                <a:r>
                  <a:rPr lang="en-US" altLang="ko-KR" sz="10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89BCD75-7746-F8BD-0C8A-6608A14DE2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838" y="4158310"/>
                <a:ext cx="2742419" cy="2462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6ACA4044-70CA-C3CF-D080-C50E0F51464A}"/>
              </a:ext>
            </a:extLst>
          </p:cNvPr>
          <p:cNvSpPr txBox="1"/>
          <p:nvPr/>
        </p:nvSpPr>
        <p:spPr>
          <a:xfrm>
            <a:off x="6320609" y="5917908"/>
            <a:ext cx="5619286" cy="52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Type Ⅲ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 철근이 항복하기도 전에 전단 파괴가 발생한다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.</a:t>
            </a:r>
            <a:b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        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ject 35">
                <a:extLst>
                  <a:ext uri="{FF2B5EF4-FFF2-40B4-BE49-F238E27FC236}">
                    <a16:creationId xmlns:a16="http://schemas.microsoft.com/office/drawing/2014/main" id="{2493B561-B419-69CE-3F97-662394561414}"/>
                  </a:ext>
                </a:extLst>
              </p:cNvPr>
              <p:cNvSpPr txBox="1"/>
              <p:nvPr/>
            </p:nvSpPr>
            <p:spPr bwMode="auto">
              <a:xfrm>
                <a:off x="7955188" y="6307849"/>
                <a:ext cx="1155700" cy="280988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𝐹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𝑃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,</m:t>
                          </m:r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=[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𝑉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𝐸</m:t>
                          </m:r>
                        </m:sub>
                      </m:sSub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]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𝐶𝑂𝑀𝐵</m:t>
                          </m:r>
                        </m:sub>
                      </m:sSub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3" name="Object 35">
                <a:extLst>
                  <a:ext uri="{FF2B5EF4-FFF2-40B4-BE49-F238E27FC236}">
                    <a16:creationId xmlns:a16="http://schemas.microsoft.com/office/drawing/2014/main" id="{2493B561-B419-69CE-3F97-662394561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55188" y="6307849"/>
                <a:ext cx="1155700" cy="2809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B34BC6D-0263-B731-8B8D-58B7F9FDA63F}"/>
              </a:ext>
            </a:extLst>
          </p:cNvPr>
          <p:cNvSpPr txBox="1"/>
          <p:nvPr/>
        </p:nvSpPr>
        <p:spPr>
          <a:xfrm>
            <a:off x="7020286" y="6288434"/>
            <a:ext cx="151275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/>
              <a:t>(</a:t>
            </a:r>
            <a:r>
              <a:rPr lang="ko-KR" altLang="en-US" dirty="0"/>
              <a:t>소요 전단 강도</a:t>
            </a:r>
            <a:r>
              <a:rPr lang="en-US" altLang="ko-KR" dirty="0"/>
              <a:t>)</a:t>
            </a: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35B7B61E-CA73-5A50-D92D-97E0471AC804}"/>
              </a:ext>
            </a:extLst>
          </p:cNvPr>
          <p:cNvSpPr/>
          <p:nvPr/>
        </p:nvSpPr>
        <p:spPr>
          <a:xfrm>
            <a:off x="9003166" y="3710438"/>
            <a:ext cx="388620" cy="3886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7507DB-BF38-9BBF-9C96-9E720BBF38CE}"/>
              </a:ext>
            </a:extLst>
          </p:cNvPr>
          <p:cNvSpPr txBox="1"/>
          <p:nvPr/>
        </p:nvSpPr>
        <p:spPr>
          <a:xfrm>
            <a:off x="9726849" y="3740215"/>
            <a:ext cx="2522733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연성도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-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응답수정계수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-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주기와의 관계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E75C0EE-E618-28D8-0EDE-400BF628493C}"/>
              </a:ext>
            </a:extLst>
          </p:cNvPr>
          <p:cNvSpPr txBox="1"/>
          <p:nvPr/>
        </p:nvSpPr>
        <p:spPr>
          <a:xfrm>
            <a:off x="9093981" y="6288433"/>
            <a:ext cx="2255828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조합탄성전단력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BEAC9D-CCA6-6A8C-89AE-7409C1E37513}"/>
              </a:ext>
            </a:extLst>
          </p:cNvPr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23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402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735" y="1188677"/>
            <a:ext cx="6535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4.4.1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 내진성능평가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36688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4.4.1.4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내진 성능 평가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A7DFE-AFCD-7D97-D504-CD788B42EBD9}"/>
              </a:ext>
            </a:extLst>
          </p:cNvPr>
          <p:cNvSpPr txBox="1"/>
          <p:nvPr/>
        </p:nvSpPr>
        <p:spPr>
          <a:xfrm>
            <a:off x="1291410" y="2234908"/>
            <a:ext cx="1005839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교각의 보유 성능과 소요 성능 비교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CA4044-70CA-C3CF-D080-C50E0F51464A}"/>
              </a:ext>
            </a:extLst>
          </p:cNvPr>
          <p:cNvSpPr txBox="1"/>
          <p:nvPr/>
        </p:nvSpPr>
        <p:spPr>
          <a:xfrm>
            <a:off x="1207589" y="4592028"/>
            <a:ext cx="5619286" cy="76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휨파괴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휨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 변위 연성도와 소요 변위 연성도를 비교</a:t>
            </a: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강도와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조합탄성전단력을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비교</a:t>
            </a:r>
            <a:endParaRPr lang="en-US" altLang="ko-KR" sz="10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9">
                <a:extLst>
                  <a:ext uri="{FF2B5EF4-FFF2-40B4-BE49-F238E27FC236}">
                    <a16:creationId xmlns:a16="http://schemas.microsoft.com/office/drawing/2014/main" id="{64D79351-D9D6-46BE-C302-225ECD2A3ABA}"/>
                  </a:ext>
                </a:extLst>
              </p:cNvPr>
              <p:cNvSpPr txBox="1"/>
              <p:nvPr/>
            </p:nvSpPr>
            <p:spPr bwMode="auto">
              <a:xfrm>
                <a:off x="4755244" y="2734468"/>
                <a:ext cx="3376612" cy="13890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ko-KR" altLang="en-US" sz="1400" i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𝐿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𝐿</m:t>
                              </m:r>
                            </m:sup>
                          </m:sSup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≥1.0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  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𝑎𝑛𝑑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sup>
                          </m:sSup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≥1.0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𝐿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𝐿</m:t>
                              </m:r>
                            </m:sup>
                          </m:sSup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&lt;1.0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  </m:t>
                      </m:r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𝑜𝑟</m:t>
                      </m:r>
                      <m:r>
                        <a:rPr lang="en-US" altLang="ko-KR" sz="1400" b="0" i="0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    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ko-KR" altLang="en-US" sz="1400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𝑃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,</m:t>
                                  </m:r>
                                  <m:r>
                                    <a:rPr lang="ko-KR" altLang="en-US" sz="1400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sup>
                          </m:sSup>
                        </m:den>
                      </m:f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&lt;1.0</m:t>
                      </m:r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6" name="Object 9">
                <a:extLst>
                  <a:ext uri="{FF2B5EF4-FFF2-40B4-BE49-F238E27FC236}">
                    <a16:creationId xmlns:a16="http://schemas.microsoft.com/office/drawing/2014/main" id="{64D79351-D9D6-46BE-C302-225ECD2A3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5244" y="2734468"/>
                <a:ext cx="3376612" cy="13890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80C83DF-FFB4-E7F4-2E36-7EEA2EB609D7}"/>
              </a:ext>
            </a:extLst>
          </p:cNvPr>
          <p:cNvSpPr txBox="1"/>
          <p:nvPr/>
        </p:nvSpPr>
        <p:spPr>
          <a:xfrm>
            <a:off x="7455989" y="2881029"/>
            <a:ext cx="42309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O.K.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F0AB17-5F7A-BF4E-59BA-A674B94D9033}"/>
              </a:ext>
            </a:extLst>
          </p:cNvPr>
          <p:cNvSpPr txBox="1"/>
          <p:nvPr/>
        </p:nvSpPr>
        <p:spPr>
          <a:xfrm>
            <a:off x="7455989" y="3388661"/>
            <a:ext cx="42309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N.G.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1A7235-4A0A-8E78-5215-92AF70741573}"/>
              </a:ext>
            </a:extLst>
          </p:cNvPr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24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033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018735" y="560998"/>
            <a:ext cx="10100053" cy="261610"/>
            <a:chOff x="1012874" y="1053363"/>
            <a:chExt cx="10100053" cy="261610"/>
          </a:xfrm>
        </p:grpSpPr>
        <p:sp>
          <p:nvSpPr>
            <p:cNvPr id="12" name="TextBox 11"/>
            <p:cNvSpPr txBox="1"/>
            <p:nvPr/>
          </p:nvSpPr>
          <p:spPr>
            <a:xfrm>
              <a:off x="1012874" y="1053363"/>
              <a:ext cx="9156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CONTENTS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774373" y="1053363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432801" y="2545495"/>
            <a:ext cx="13163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02</a:t>
            </a:r>
            <a:endParaRPr lang="ko-KR" altLang="en-US" sz="48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rgbClr val="5C8D7B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33993" y="3947824"/>
            <a:ext cx="4314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교량의 받침 및 지지길이 평가</a:t>
            </a:r>
            <a:endParaRPr lang="ko-KR" altLang="en-US" sz="12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4801414" y="4626711"/>
            <a:ext cx="2589171" cy="615554"/>
            <a:chOff x="1424542" y="5134711"/>
            <a:chExt cx="2589171" cy="615554"/>
          </a:xfrm>
        </p:grpSpPr>
        <p:sp>
          <p:nvSpPr>
            <p:cNvPr id="30" name="TextBox 29"/>
            <p:cNvSpPr txBox="1"/>
            <p:nvPr/>
          </p:nvSpPr>
          <p:spPr>
            <a:xfrm>
              <a:off x="1809868" y="5134711"/>
              <a:ext cx="18085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받침 평가 요령 소개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24542" y="5442488"/>
              <a:ext cx="2589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받침 지지길이 평가 요령 소개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13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직사각형 80">
            <a:extLst>
              <a:ext uri="{FF2B5EF4-FFF2-40B4-BE49-F238E27FC236}">
                <a16:creationId xmlns:a16="http://schemas.microsoft.com/office/drawing/2014/main" id="{0872F425-BB03-2257-558D-C43C4C2C8FAE}"/>
              </a:ext>
            </a:extLst>
          </p:cNvPr>
          <p:cNvSpPr/>
          <p:nvPr/>
        </p:nvSpPr>
        <p:spPr>
          <a:xfrm>
            <a:off x="4364721" y="5362598"/>
            <a:ext cx="1525808" cy="453327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0053" cy="261610"/>
            <a:chOff x="1012874" y="1053363"/>
            <a:chExt cx="10100053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25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3621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 내진성능 상세 평가 절차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BFB4ADC-CD54-18A8-1954-ED915E2981A5}"/>
              </a:ext>
            </a:extLst>
          </p:cNvPr>
          <p:cNvSpPr/>
          <p:nvPr/>
        </p:nvSpPr>
        <p:spPr>
          <a:xfrm>
            <a:off x="5333096" y="199812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교각의 단면해석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6BADD7DD-3E4A-5B4F-1326-EAC17DE7E19E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 rot="5400000">
            <a:off x="4823451" y="1859441"/>
            <a:ext cx="721747" cy="1823353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8AC4528-691C-0DC8-52E9-64153BCA4D4D}"/>
              </a:ext>
            </a:extLst>
          </p:cNvPr>
          <p:cNvSpPr/>
          <p:nvPr/>
        </p:nvSpPr>
        <p:spPr>
          <a:xfrm>
            <a:off x="2595343" y="3131991"/>
            <a:ext cx="3354608" cy="498660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지진해석모델 및 </a:t>
            </a:r>
            <a:r>
              <a:rPr lang="ko-KR" altLang="en-US" sz="1200" dirty="0" err="1">
                <a:solidFill>
                  <a:srgbClr val="EEF1F1"/>
                </a:solidFill>
                <a:ea typeface="KoPub돋움체 Medium" panose="00000600000000000000"/>
              </a:rPr>
              <a:t>조합탄성지진력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 산정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[4.3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029313BB-3956-B7E7-2DD4-98DF038FB0EC}"/>
              </a:ext>
            </a:extLst>
          </p:cNvPr>
          <p:cNvCxnSpPr>
            <a:cxnSpLocks/>
            <a:stCxn id="8" idx="2"/>
            <a:endCxn id="21" idx="0"/>
          </p:cNvCxnSpPr>
          <p:nvPr/>
        </p:nvCxnSpPr>
        <p:spPr>
          <a:xfrm rot="16200000" flipH="1">
            <a:off x="6642725" y="1863519"/>
            <a:ext cx="721746" cy="1815196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8089A38-06F5-0BE9-C45B-FA394B8993CA}"/>
              </a:ext>
            </a:extLst>
          </p:cNvPr>
          <p:cNvSpPr/>
          <p:nvPr/>
        </p:nvSpPr>
        <p:spPr>
          <a:xfrm>
            <a:off x="6233892" y="3131990"/>
            <a:ext cx="3354608" cy="498660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교각의 </a:t>
            </a:r>
            <a:r>
              <a:rPr lang="ko-KR" altLang="en-US" sz="1200" dirty="0" err="1">
                <a:solidFill>
                  <a:srgbClr val="EEF1F1"/>
                </a:solidFill>
                <a:ea typeface="KoPub돋움체 Medium" panose="00000600000000000000"/>
              </a:rPr>
              <a:t>휨성능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 곡선 및 전단성능 곡선 산정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[4.4.1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96D0A6A-2387-2CA0-F2C8-74FA48F06F89}"/>
              </a:ext>
            </a:extLst>
          </p:cNvPr>
          <p:cNvSpPr/>
          <p:nvPr/>
        </p:nvSpPr>
        <p:spPr>
          <a:xfrm>
            <a:off x="2427971" y="5362599"/>
            <a:ext cx="1525808" cy="453327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교각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[4.4.1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17BD914-FBC1-3058-46CE-BFEFF83D2D67}"/>
              </a:ext>
            </a:extLst>
          </p:cNvPr>
          <p:cNvSpPr/>
          <p:nvPr/>
        </p:nvSpPr>
        <p:spPr>
          <a:xfrm>
            <a:off x="6301471" y="5362599"/>
            <a:ext cx="1525808" cy="453327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받침지지 길이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[4.4.3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EAEFF19-CA91-AB33-CD52-9E13A3E7CDFC}"/>
              </a:ext>
            </a:extLst>
          </p:cNvPr>
          <p:cNvSpPr/>
          <p:nvPr/>
        </p:nvSpPr>
        <p:spPr>
          <a:xfrm>
            <a:off x="8238221" y="5362599"/>
            <a:ext cx="1525808" cy="453327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교대</a:t>
            </a:r>
            <a:r>
              <a:rPr lang="en-US" altLang="ko-KR" sz="1200" dirty="0">
                <a:solidFill>
                  <a:srgbClr val="EEF1F1"/>
                </a:solidFill>
                <a:ea typeface="KoPub돋움체 Medium" panose="00000600000000000000"/>
              </a:rPr>
              <a:t>/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기초</a:t>
            </a:r>
            <a:r>
              <a:rPr lang="en-US" altLang="ko-KR" sz="1200" dirty="0">
                <a:solidFill>
                  <a:srgbClr val="EEF1F1"/>
                </a:solidFill>
                <a:ea typeface="KoPub돋움체 Medium" panose="00000600000000000000"/>
              </a:rPr>
              <a:t>/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지반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기초 및 지반 요령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CC2AAB3-B585-9868-A209-2326BA3DC64F}"/>
              </a:ext>
            </a:extLst>
          </p:cNvPr>
          <p:cNvSpPr/>
          <p:nvPr/>
        </p:nvSpPr>
        <p:spPr>
          <a:xfrm>
            <a:off x="4867335" y="4269961"/>
            <a:ext cx="2457330" cy="453327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C00000"/>
                </a:solidFill>
                <a:ea typeface="KoPub돋움체 Medium" panose="00000600000000000000"/>
              </a:rPr>
              <a:t>소요성능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 </a:t>
            </a:r>
            <a:r>
              <a:rPr lang="en-US" altLang="ko-KR" sz="1200" dirty="0">
                <a:solidFill>
                  <a:srgbClr val="EEF1F1"/>
                </a:solidFill>
                <a:ea typeface="KoPub돋움체 Medium" panose="00000600000000000000"/>
              </a:rPr>
              <a:t>/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 </a:t>
            </a:r>
            <a:r>
              <a:rPr lang="ko-KR" altLang="en-US" sz="1200" dirty="0">
                <a:solidFill>
                  <a:srgbClr val="0070C0"/>
                </a:solidFill>
                <a:ea typeface="KoPub돋움체 Medium" panose="00000600000000000000"/>
              </a:rPr>
              <a:t>보유성능</a:t>
            </a:r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 산정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4BC402C-0A5D-5FD0-9F6C-AB59A431EBF2}"/>
              </a:ext>
            </a:extLst>
          </p:cNvPr>
          <p:cNvCxnSpPr>
            <a:cxnSpLocks/>
            <a:stCxn id="18" idx="2"/>
            <a:endCxn id="31" idx="0"/>
          </p:cNvCxnSpPr>
          <p:nvPr/>
        </p:nvCxnSpPr>
        <p:spPr>
          <a:xfrm rot="16200000" flipH="1">
            <a:off x="4864668" y="3038629"/>
            <a:ext cx="639310" cy="1823353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740A97F6-1293-C32B-CC2F-A9A7E8D9FC05}"/>
              </a:ext>
            </a:extLst>
          </p:cNvPr>
          <p:cNvCxnSpPr>
            <a:cxnSpLocks/>
            <a:stCxn id="21" idx="2"/>
            <a:endCxn id="31" idx="0"/>
          </p:cNvCxnSpPr>
          <p:nvPr/>
        </p:nvCxnSpPr>
        <p:spPr>
          <a:xfrm rot="5400000">
            <a:off x="6683943" y="3042707"/>
            <a:ext cx="639311" cy="1815196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B3F16FD-361F-DA55-E98C-3D368FA3ABBB}"/>
              </a:ext>
            </a:extLst>
          </p:cNvPr>
          <p:cNvCxnSpPr>
            <a:cxnSpLocks/>
            <a:stCxn id="31" idx="2"/>
            <a:endCxn id="25" idx="0"/>
          </p:cNvCxnSpPr>
          <p:nvPr/>
        </p:nvCxnSpPr>
        <p:spPr>
          <a:xfrm rot="5400000">
            <a:off x="4323783" y="3590381"/>
            <a:ext cx="639311" cy="290512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59EA2A16-5156-401E-BCB7-8F0FED76661F}"/>
              </a:ext>
            </a:extLst>
          </p:cNvPr>
          <p:cNvCxnSpPr>
            <a:cxnSpLocks/>
            <a:stCxn id="31" idx="2"/>
            <a:endCxn id="81" idx="0"/>
          </p:cNvCxnSpPr>
          <p:nvPr/>
        </p:nvCxnSpPr>
        <p:spPr>
          <a:xfrm rot="5400000">
            <a:off x="5292158" y="4558756"/>
            <a:ext cx="639310" cy="96837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B718BDF4-54E8-259A-8E3B-B52908188E7F}"/>
              </a:ext>
            </a:extLst>
          </p:cNvPr>
          <p:cNvCxnSpPr>
            <a:cxnSpLocks/>
            <a:stCxn id="31" idx="2"/>
            <a:endCxn id="27" idx="0"/>
          </p:cNvCxnSpPr>
          <p:nvPr/>
        </p:nvCxnSpPr>
        <p:spPr>
          <a:xfrm rot="16200000" flipH="1">
            <a:off x="6260532" y="4558755"/>
            <a:ext cx="639311" cy="96837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ED550598-4E32-F545-76E6-52ED440899DB}"/>
              </a:ext>
            </a:extLst>
          </p:cNvPr>
          <p:cNvCxnSpPr>
            <a:cxnSpLocks/>
            <a:stCxn id="31" idx="2"/>
            <a:endCxn id="28" idx="0"/>
          </p:cNvCxnSpPr>
          <p:nvPr/>
        </p:nvCxnSpPr>
        <p:spPr>
          <a:xfrm rot="16200000" flipH="1">
            <a:off x="7228907" y="3590380"/>
            <a:ext cx="639311" cy="290512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3DDFB08-06BD-6F1E-51AE-5E47AAF1EACB}"/>
              </a:ext>
            </a:extLst>
          </p:cNvPr>
          <p:cNvSpPr txBox="1"/>
          <p:nvPr/>
        </p:nvSpPr>
        <p:spPr>
          <a:xfrm>
            <a:off x="4772147" y="6028295"/>
            <a:ext cx="2877577" cy="32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&lt;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해설그림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4.1.1&gt;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상세 평가 절차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11" name="그래픽 110">
            <a:extLst>
              <a:ext uri="{FF2B5EF4-FFF2-40B4-BE49-F238E27FC236}">
                <a16:creationId xmlns:a16="http://schemas.microsoft.com/office/drawing/2014/main" id="{32C98A41-1A02-78D5-C99D-016FCD2B8E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363352" y="5137654"/>
            <a:ext cx="343533" cy="327432"/>
          </a:xfrm>
          <a:prstGeom prst="rect">
            <a:avLst/>
          </a:prstGeom>
        </p:spPr>
      </p:pic>
      <p:pic>
        <p:nvPicPr>
          <p:cNvPr id="112" name="그래픽 111">
            <a:extLst>
              <a:ext uri="{FF2B5EF4-FFF2-40B4-BE49-F238E27FC236}">
                <a16:creationId xmlns:a16="http://schemas.microsoft.com/office/drawing/2014/main" id="{E13DEAF3-A046-1C71-5767-0FF2192305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01470" y="5137654"/>
            <a:ext cx="343533" cy="32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1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12" name="TextBox 11"/>
            <p:cNvSpPr txBox="1"/>
            <p:nvPr/>
          </p:nvSpPr>
          <p:spPr>
            <a:xfrm>
              <a:off x="1012874" y="1053363"/>
              <a:ext cx="9156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CONTENTS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01</a:t>
              </a:r>
              <a:endParaRPr lang="ko-KR" altLang="en-US" sz="110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432801" y="2545495"/>
            <a:ext cx="13163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01</a:t>
            </a:r>
            <a:endParaRPr lang="ko-KR" altLang="en-US" sz="48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rgbClr val="5C8D7B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17445" y="3947824"/>
            <a:ext cx="2557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교량의 교각 평가</a:t>
            </a:r>
            <a:endParaRPr lang="ko-KR" altLang="en-US" sz="12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86740" y="4626711"/>
            <a:ext cx="1808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교각 평가 요령 소개</a:t>
            </a:r>
          </a:p>
        </p:txBody>
      </p:sp>
    </p:spTree>
    <p:extLst>
      <p:ext uri="{BB962C8B-B14F-4D97-AF65-F5344CB8AC3E}">
        <p14:creationId xmlns:p14="http://schemas.microsoft.com/office/powerpoint/2010/main" val="719510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26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1903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 받침 평가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5" y="1761910"/>
            <a:ext cx="10106465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 받침은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받침본체와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앵커부에 대하여 내진성능을 평가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교량 받침의 내진성능은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교축방향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교축직각방향에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684CDE2-AF7F-0761-1A92-5DFC8394BD08}"/>
              </a:ext>
            </a:extLst>
          </p:cNvPr>
          <p:cNvSpPr/>
          <p:nvPr/>
        </p:nvSpPr>
        <p:spPr>
          <a:xfrm>
            <a:off x="3951280" y="3050682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10338FE2-AE55-8E71-747B-91F8833B7E4A}"/>
              </a:ext>
            </a:extLst>
          </p:cNvPr>
          <p:cNvGrpSpPr/>
          <p:nvPr/>
        </p:nvGrpSpPr>
        <p:grpSpPr>
          <a:xfrm>
            <a:off x="3035538" y="2796884"/>
            <a:ext cx="5380506" cy="2521164"/>
            <a:chOff x="4079478" y="2796884"/>
            <a:chExt cx="5380506" cy="2521164"/>
          </a:xfrm>
        </p:grpSpPr>
        <p:pic>
          <p:nvPicPr>
            <p:cNvPr id="72" name="그래픽 71">
              <a:extLst>
                <a:ext uri="{FF2B5EF4-FFF2-40B4-BE49-F238E27FC236}">
                  <a16:creationId xmlns:a16="http://schemas.microsoft.com/office/drawing/2014/main" id="{0EBA9A77-A34C-99C7-1D83-5EBEDBE6A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4996943" y="2796884"/>
              <a:ext cx="343533" cy="327432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8E2C3748-C710-887C-C68B-3396138CA2F0}"/>
                </a:ext>
              </a:extLst>
            </p:cNvPr>
            <p:cNvSpPr/>
            <p:nvPr/>
          </p:nvSpPr>
          <p:spPr>
            <a:xfrm>
              <a:off x="4292328" y="4086175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rgbClr val="EEF1F1"/>
                  </a:solidFill>
                  <a:ea typeface="KoPub돋움체 Medium" panose="00000600000000000000"/>
                </a:rPr>
                <a:t>받침 본체</a:t>
              </a:r>
              <a:endParaRPr lang="ko-KR" altLang="en-US" sz="1050" dirty="0">
                <a:solidFill>
                  <a:srgbClr val="EEF1F1"/>
                </a:solidFill>
                <a:ea typeface="KoPub돋움체 Medium" panose="00000600000000000000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A626135A-7AF9-7D86-70AA-89E66A0B41C7}"/>
                </a:ext>
              </a:extLst>
            </p:cNvPr>
            <p:cNvSpPr/>
            <p:nvPr/>
          </p:nvSpPr>
          <p:spPr>
            <a:xfrm>
              <a:off x="6006828" y="4086175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err="1">
                  <a:solidFill>
                    <a:srgbClr val="EEF1F1"/>
                  </a:solidFill>
                  <a:ea typeface="KoPub돋움체 Medium" panose="00000600000000000000"/>
                </a:rPr>
                <a:t>앵커부</a:t>
              </a:r>
              <a:endParaRPr lang="ko-KR" altLang="en-US" sz="1200" dirty="0">
                <a:solidFill>
                  <a:srgbClr val="EEF1F1"/>
                </a:solidFill>
                <a:ea typeface="KoPub돋움체 Medium" panose="00000600000000000000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52C3A54D-DB41-36C6-42C6-321FF0C11645}"/>
                </a:ext>
              </a:extLst>
            </p:cNvPr>
            <p:cNvSpPr/>
            <p:nvPr/>
          </p:nvSpPr>
          <p:spPr>
            <a:xfrm>
              <a:off x="6006827" y="5008420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rgbClr val="EEF1F1"/>
                  </a:solidFill>
                  <a:ea typeface="KoPub돋움체 Medium" panose="00000600000000000000"/>
                </a:rPr>
                <a:t>콘크리트파괴</a:t>
              </a: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106D901F-23E1-4B26-6E4D-84A3F1044B5E}"/>
                </a:ext>
              </a:extLst>
            </p:cNvPr>
            <p:cNvSpPr/>
            <p:nvPr/>
          </p:nvSpPr>
          <p:spPr>
            <a:xfrm>
              <a:off x="4079478" y="5008420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rgbClr val="EEF1F1"/>
                  </a:solidFill>
                  <a:ea typeface="KoPub돋움체 Medium" panose="00000600000000000000"/>
                </a:rPr>
                <a:t>강재파괴</a:t>
              </a: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F59AF3C1-E0AE-6B45-B20D-09BF203A1537}"/>
                </a:ext>
              </a:extLst>
            </p:cNvPr>
            <p:cNvSpPr/>
            <p:nvPr/>
          </p:nvSpPr>
          <p:spPr>
            <a:xfrm>
              <a:off x="7934176" y="5008420"/>
              <a:ext cx="152580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>
                  <a:solidFill>
                    <a:srgbClr val="EEF1F1"/>
                  </a:solidFill>
                  <a:ea typeface="KoPub돋움체 Medium" panose="00000600000000000000"/>
                </a:rPr>
                <a:t>프라이아웃파괴</a:t>
              </a:r>
              <a:endParaRPr lang="ko-KR" altLang="en-US" sz="1200" dirty="0">
                <a:solidFill>
                  <a:srgbClr val="EEF1F1"/>
                </a:solidFill>
                <a:ea typeface="KoPub돋움체 Medium" panose="00000600000000000000"/>
              </a:endParaRPr>
            </a:p>
          </p:txBody>
        </p:sp>
        <p:cxnSp>
          <p:nvCxnSpPr>
            <p:cNvPr id="19" name="연결선: 꺾임 18">
              <a:extLst>
                <a:ext uri="{FF2B5EF4-FFF2-40B4-BE49-F238E27FC236}">
                  <a16:creationId xmlns:a16="http://schemas.microsoft.com/office/drawing/2014/main" id="{6876D886-4E9F-D197-1325-1D9BA48A8647}"/>
                </a:ext>
              </a:extLst>
            </p:cNvPr>
            <p:cNvCxnSpPr>
              <a:cxnSpLocks/>
              <a:stCxn id="12" idx="2"/>
              <a:endCxn id="14" idx="0"/>
            </p:cNvCxnSpPr>
            <p:nvPr/>
          </p:nvCxnSpPr>
          <p:spPr>
            <a:xfrm rot="5400000">
              <a:off x="5367344" y="3738436"/>
              <a:ext cx="612617" cy="1927350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연결선: 꺾임 23">
              <a:extLst>
                <a:ext uri="{FF2B5EF4-FFF2-40B4-BE49-F238E27FC236}">
                  <a16:creationId xmlns:a16="http://schemas.microsoft.com/office/drawing/2014/main" id="{8455B454-EDED-092A-F98F-D3244A5C2ADD}"/>
                </a:ext>
              </a:extLst>
            </p:cNvPr>
            <p:cNvCxnSpPr>
              <a:cxnSpLocks/>
              <a:stCxn id="12" idx="2"/>
              <a:endCxn id="17" idx="0"/>
            </p:cNvCxnSpPr>
            <p:nvPr/>
          </p:nvCxnSpPr>
          <p:spPr>
            <a:xfrm rot="16200000" flipH="1">
              <a:off x="7360895" y="3672234"/>
              <a:ext cx="612617" cy="2059753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>
              <a:extLst>
                <a:ext uri="{FF2B5EF4-FFF2-40B4-BE49-F238E27FC236}">
                  <a16:creationId xmlns:a16="http://schemas.microsoft.com/office/drawing/2014/main" id="{CE727873-D5F3-760C-80A6-614B081AA600}"/>
                </a:ext>
              </a:extLst>
            </p:cNvPr>
            <p:cNvCxnSpPr>
              <a:stCxn id="12" idx="2"/>
              <a:endCxn id="13" idx="0"/>
            </p:cNvCxnSpPr>
            <p:nvPr/>
          </p:nvCxnSpPr>
          <p:spPr>
            <a:xfrm flipH="1">
              <a:off x="6637326" y="4395803"/>
              <a:ext cx="1" cy="612617"/>
            </a:xfrm>
            <a:prstGeom prst="straightConnector1">
              <a:avLst/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연결선: 꺾임 43">
              <a:extLst>
                <a:ext uri="{FF2B5EF4-FFF2-40B4-BE49-F238E27FC236}">
                  <a16:creationId xmlns:a16="http://schemas.microsoft.com/office/drawing/2014/main" id="{32AE27C5-5863-8861-559C-10E3639130F8}"/>
                </a:ext>
              </a:extLst>
            </p:cNvPr>
            <p:cNvCxnSpPr>
              <a:cxnSpLocks/>
              <a:stCxn id="26" idx="2"/>
              <a:endCxn id="9" idx="0"/>
            </p:cNvCxnSpPr>
            <p:nvPr/>
          </p:nvCxnSpPr>
          <p:spPr>
            <a:xfrm rot="5400000">
              <a:off x="5028787" y="3356838"/>
              <a:ext cx="623378" cy="835297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연결선: 꺾임 48">
              <a:extLst>
                <a:ext uri="{FF2B5EF4-FFF2-40B4-BE49-F238E27FC236}">
                  <a16:creationId xmlns:a16="http://schemas.microsoft.com/office/drawing/2014/main" id="{745DA195-076B-2331-E52F-01EEF8AC96FA}"/>
                </a:ext>
              </a:extLst>
            </p:cNvPr>
            <p:cNvCxnSpPr>
              <a:cxnSpLocks/>
              <a:stCxn id="26" idx="2"/>
              <a:endCxn id="12" idx="0"/>
            </p:cNvCxnSpPr>
            <p:nvPr/>
          </p:nvCxnSpPr>
          <p:spPr>
            <a:xfrm rot="16200000" flipH="1">
              <a:off x="5886036" y="3334884"/>
              <a:ext cx="623378" cy="879203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6EC7501E-C78A-2163-AF1D-D406D3847A3B}"/>
              </a:ext>
            </a:extLst>
          </p:cNvPr>
          <p:cNvSpPr/>
          <p:nvPr/>
        </p:nvSpPr>
        <p:spPr>
          <a:xfrm>
            <a:off x="5888030" y="3050682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받침지지 길이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[4.4.3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pic>
        <p:nvPicPr>
          <p:cNvPr id="89" name="그래픽 88">
            <a:extLst>
              <a:ext uri="{FF2B5EF4-FFF2-40B4-BE49-F238E27FC236}">
                <a16:creationId xmlns:a16="http://schemas.microsoft.com/office/drawing/2014/main" id="{F142A085-CFD8-C93F-FFFA-9FD8A972E1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253618" y="3840867"/>
            <a:ext cx="343533" cy="32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419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27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1903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 본체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258C24-05E0-20E4-45CC-7B6ADC2133CA}"/>
                  </a:ext>
                </a:extLst>
              </p:cNvPr>
              <p:cNvSpPr txBox="1"/>
              <p:nvPr/>
            </p:nvSpPr>
            <p:spPr>
              <a:xfrm>
                <a:off x="1018735" y="1761910"/>
                <a:ext cx="10106465" cy="398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보유성능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𝐵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)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: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지진방향에 따라 저항하는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교량받침의 개수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와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받침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1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기당 횡방향 저항용량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을 고려하여 산정</a:t>
                </a:r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258C24-05E0-20E4-45CC-7B6ADC2133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761910"/>
                <a:ext cx="10106465" cy="3982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4F43665-0594-1D45-6946-54FC619B68C8}"/>
                  </a:ext>
                </a:extLst>
              </p:cNvPr>
              <p:cNvSpPr txBox="1"/>
              <p:nvPr/>
            </p:nvSpPr>
            <p:spPr>
              <a:xfrm>
                <a:off x="1761685" y="2219488"/>
                <a:ext cx="3800915" cy="398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𝐵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𝑓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𝑛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4F43665-0594-1D45-6946-54FC619B6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685" y="2219488"/>
                <a:ext cx="3800915" cy="3982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E5DFE4-DEF7-3A8B-5168-06FC7A625B8B}"/>
                  </a:ext>
                </a:extLst>
              </p:cNvPr>
              <p:cNvSpPr txBox="1"/>
              <p:nvPr/>
            </p:nvSpPr>
            <p:spPr>
              <a:xfrm>
                <a:off x="5894169" y="2291784"/>
                <a:ext cx="4442265" cy="567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𝑓</m:t>
                        </m:r>
                      </m:e>
                      <m:sub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: </a:t>
                </a:r>
                <a:r>
                  <a:rPr lang="ko-KR" altLang="en-US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받침 </a:t>
                </a:r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1</a:t>
                </a:r>
                <a:r>
                  <a:rPr lang="ko-KR" altLang="en-US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개의 횡방향 저항용량</a:t>
                </a:r>
                <a:endParaRPr lang="en-US" altLang="ko-KR" sz="11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𝑛</m:t>
                        </m:r>
                      </m:e>
                      <m:sub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: </a:t>
                </a:r>
                <a:r>
                  <a:rPr lang="ko-KR" altLang="en-US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평가지진하중의 방향에 따라 저항하는 받침개수 </a:t>
                </a:r>
                <a:endParaRPr lang="en-US" altLang="ko-KR" sz="11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E5DFE4-DEF7-3A8B-5168-06FC7A625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4169" y="2291784"/>
                <a:ext cx="4442265" cy="5679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0DF1616-9C96-1051-A539-8C53F908D2AA}"/>
              </a:ext>
            </a:extLst>
          </p:cNvPr>
          <p:cNvSpPr txBox="1"/>
          <p:nvPr/>
        </p:nvSpPr>
        <p:spPr>
          <a:xfrm>
            <a:off x="5115854" y="2291784"/>
            <a:ext cx="835465" cy="313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1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여기서</a:t>
            </a:r>
            <a:r>
              <a:rPr lang="en-US" altLang="ko-KR" sz="11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6BD638-48E4-0CDA-0AA3-65F5AD076B40}"/>
                  </a:ext>
                </a:extLst>
              </p:cNvPr>
              <p:cNvSpPr txBox="1"/>
              <p:nvPr/>
            </p:nvSpPr>
            <p:spPr>
              <a:xfrm>
                <a:off x="1018735" y="3368900"/>
                <a:ext cx="10106465" cy="408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2) 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소요성능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𝐵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)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: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교각에 의해 전달되는 지진하중으로 하며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교각의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조합탄성지진력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과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단면강도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중에서 작은 값</a:t>
                </a:r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6BD638-48E4-0CDA-0AA3-65F5AD076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368900"/>
                <a:ext cx="10106465" cy="4086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1682B3-1CA1-7B49-DD83-EEA237300141}"/>
                  </a:ext>
                </a:extLst>
              </p:cNvPr>
              <p:cNvSpPr txBox="1"/>
              <p:nvPr/>
            </p:nvSpPr>
            <p:spPr>
              <a:xfrm>
                <a:off x="1761685" y="3852019"/>
                <a:ext cx="3800915" cy="398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𝐵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= min(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[</m:t>
                        </m:r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𝐸</m:t>
                            </m:r>
                          </m:sub>
                        </m:s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]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𝐶𝑂𝑀𝐵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𝑇𝑂𝑃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1682B3-1CA1-7B49-DD83-EEA237300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685" y="3852019"/>
                <a:ext cx="3800915" cy="3982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924330-9FEF-E7D3-F3D4-1FEB3E75C274}"/>
                  </a:ext>
                </a:extLst>
              </p:cNvPr>
              <p:cNvSpPr txBox="1"/>
              <p:nvPr/>
            </p:nvSpPr>
            <p:spPr>
              <a:xfrm>
                <a:off x="5894169" y="3931552"/>
                <a:ext cx="4442265" cy="586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𝐹</m:t>
                        </m:r>
                      </m:e>
                      <m:sub>
                        <m:r>
                          <a:rPr lang="en-US" altLang="ko-KR" sz="11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: </a:t>
                </a:r>
                <a:r>
                  <a:rPr lang="ko-KR" altLang="en-US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교각의 단면강도</a:t>
                </a:r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(</a:t>
                </a:r>
                <a:r>
                  <a:rPr lang="en-US" altLang="ko-KR" sz="11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kN</a:t>
                </a:r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bPr>
                      <m:e>
                        <m: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[</m:t>
                        </m:r>
                        <m:sSub>
                          <m:sSubPr>
                            <m:ctrlPr>
                              <a:rPr lang="en-US" altLang="ko-KR" sz="11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r>
                              <a:rPr lang="en-US" altLang="ko-KR" sz="11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11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𝐸</m:t>
                            </m:r>
                          </m:sub>
                        </m:sSub>
                        <m: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]</m:t>
                        </m:r>
                      </m:e>
                      <m:sub>
                        <m: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𝐶𝑂𝑀𝐵</m:t>
                        </m:r>
                        <m: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,</m:t>
                        </m:r>
                        <m:r>
                          <a:rPr lang="en-US" altLang="ko-KR" sz="11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𝑇𝑂𝑃</m:t>
                        </m:r>
                      </m:sub>
                    </m:sSub>
                  </m:oMath>
                </a14:m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: </a:t>
                </a:r>
                <a:r>
                  <a:rPr lang="ko-KR" altLang="en-US" sz="11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지진시</a:t>
                </a:r>
                <a:r>
                  <a:rPr lang="ko-KR" altLang="en-US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교각상부의 </a:t>
                </a:r>
                <a:r>
                  <a:rPr lang="ko-KR" altLang="en-US" sz="11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조합탄성지진력</a:t>
                </a:r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(</a:t>
                </a:r>
                <a:r>
                  <a:rPr lang="en-US" altLang="ko-KR" sz="11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kN</a:t>
                </a:r>
                <a:r>
                  <a:rPr lang="en-US" altLang="ko-KR" sz="11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)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924330-9FEF-E7D3-F3D4-1FEB3E75C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4169" y="3931552"/>
                <a:ext cx="4442265" cy="5866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9A94909-B318-131F-42D1-FCD983507246}"/>
              </a:ext>
            </a:extLst>
          </p:cNvPr>
          <p:cNvSpPr txBox="1"/>
          <p:nvPr/>
        </p:nvSpPr>
        <p:spPr>
          <a:xfrm>
            <a:off x="5115854" y="3931552"/>
            <a:ext cx="835465" cy="313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1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여기서</a:t>
            </a:r>
            <a:r>
              <a:rPr lang="en-US" altLang="ko-KR" sz="11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,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5B517E-61AC-61F8-F09A-4E1258C21504}"/>
              </a:ext>
            </a:extLst>
          </p:cNvPr>
          <p:cNvSpPr txBox="1"/>
          <p:nvPr/>
        </p:nvSpPr>
        <p:spPr>
          <a:xfrm>
            <a:off x="1018735" y="4986277"/>
            <a:ext cx="10106465" cy="37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C8D7B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3)  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본체 평가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C8D7B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: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각 방향에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/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C8D7B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FB4D883-C7C5-C738-4B00-FE35387E8E74}"/>
                  </a:ext>
                </a:extLst>
              </p:cNvPr>
              <p:cNvSpPr txBox="1"/>
              <p:nvPr/>
            </p:nvSpPr>
            <p:spPr>
              <a:xfrm>
                <a:off x="2958661" y="5453838"/>
                <a:ext cx="5871015" cy="641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C8D7B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40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sz="1400" i="1" dirty="0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400" b="0" i="1" dirty="0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altLang="ko-KR" sz="1400" b="0" i="1" dirty="0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𝐿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sz="1400" b="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𝐵</m:t>
                            </m:r>
                            <m:r>
                              <a:rPr lang="en-US" altLang="ko-KR" sz="1400" b="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,</m:t>
                            </m:r>
                            <m:r>
                              <a:rPr lang="en-US" altLang="ko-KR" sz="1400" b="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40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𝐿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𝐵</m:t>
                            </m:r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,</m:t>
                            </m:r>
                            <m:r>
                              <a:rPr lang="en-US" altLang="ko-KR" sz="1400" b="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C8D7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b="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C8D7B"/>
                        </a:solidFill>
                        <a:latin typeface="Cambria Math" panose="02040503050406030204" pitchFamily="18" charset="0"/>
                        <a:ea typeface="KoPub돋움체 Medium" panose="00000600000000000000"/>
                      </a:rPr>
                      <m:t>1.0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        and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i="1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C8D7B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40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altLang="ko-KR" sz="1400" b="0" i="1" dirty="0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𝑇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𝐵</m:t>
                            </m:r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,</m:t>
                            </m:r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400" i="1" dirty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400" i="1" dirty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𝐹</m:t>
                                </m:r>
                              </m:e>
                              <m:sup>
                                <m:r>
                                  <a:rPr lang="en-US" altLang="ko-KR" sz="1400" b="0" i="1" dirty="0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/>
                                  </a:rPr>
                                  <m:t>𝑇</m:t>
                                </m:r>
                              </m:sup>
                            </m:sSup>
                          </m:e>
                          <m:sub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𝐵</m:t>
                            </m:r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,</m:t>
                            </m:r>
                            <m:r>
                              <a:rPr lang="en-US" altLang="ko-KR" sz="1400" i="1" dirty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C8D7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C8D7B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C8D7B"/>
                        </a:solidFill>
                        <a:latin typeface="Cambria Math" panose="02040503050406030204" pitchFamily="18" charset="0"/>
                        <a:ea typeface="KoPub돋움체 Medium" panose="00000600000000000000"/>
                      </a:rPr>
                      <m:t>1</m:t>
                    </m:r>
                    <m:r>
                      <a:rPr lang="en-US" altLang="ko-KR" sz="1400" b="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C8D7B"/>
                        </a:solidFill>
                        <a:latin typeface="Cambria Math" panose="02040503050406030204" pitchFamily="18" charset="0"/>
                        <a:ea typeface="KoPub돋움체 Medium" panose="00000600000000000000"/>
                      </a:rPr>
                      <m:t>.0</m:t>
                    </m:r>
                  </m:oMath>
                </a14:m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C8D7B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FB4D883-C7C5-C738-4B00-FE35387E8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661" y="5453838"/>
                <a:ext cx="5871015" cy="6417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302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28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684CDE2-AF7F-0761-1A92-5DFC8394BD08}"/>
              </a:ext>
            </a:extLst>
          </p:cNvPr>
          <p:cNvSpPr/>
          <p:nvPr/>
        </p:nvSpPr>
        <p:spPr>
          <a:xfrm>
            <a:off x="4995220" y="295524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E2C3748-C710-887C-C68B-3396138CA2F0}"/>
              </a:ext>
            </a:extLst>
          </p:cNvPr>
          <p:cNvSpPr/>
          <p:nvPr/>
        </p:nvSpPr>
        <p:spPr>
          <a:xfrm>
            <a:off x="42923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 본체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626135A-7AF9-7D86-70AA-89E66A0B41C7}"/>
              </a:ext>
            </a:extLst>
          </p:cNvPr>
          <p:cNvSpPr/>
          <p:nvPr/>
        </p:nvSpPr>
        <p:spPr>
          <a:xfrm>
            <a:off x="60068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rgbClr val="EEF1F1"/>
                </a:solidFill>
                <a:ea typeface="KoPub돋움체 Medium" panose="00000600000000000000"/>
              </a:rPr>
              <a:t>앵커부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2C3A54D-DB41-36C6-42C6-321FF0C11645}"/>
              </a:ext>
            </a:extLst>
          </p:cNvPr>
          <p:cNvSpPr/>
          <p:nvPr/>
        </p:nvSpPr>
        <p:spPr>
          <a:xfrm>
            <a:off x="6006827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콘크리트파괴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06D901F-23E1-4B26-6E4D-84A3F1044B5E}"/>
              </a:ext>
            </a:extLst>
          </p:cNvPr>
          <p:cNvSpPr/>
          <p:nvPr/>
        </p:nvSpPr>
        <p:spPr>
          <a:xfrm>
            <a:off x="2144179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강재파괴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9AF3C1-E0AE-6B45-B20D-09BF203A1537}"/>
              </a:ext>
            </a:extLst>
          </p:cNvPr>
          <p:cNvSpPr/>
          <p:nvPr/>
        </p:nvSpPr>
        <p:spPr>
          <a:xfrm>
            <a:off x="9638128" y="4912987"/>
            <a:ext cx="152580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rgbClr val="EEF1F1"/>
                </a:solidFill>
                <a:ea typeface="KoPub돋움체 Medium" panose="00000600000000000000"/>
              </a:rPr>
              <a:t>프라이아웃파괴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6876D886-4E9F-D197-1325-1D9BA48A8647}"/>
              </a:ext>
            </a:extLst>
          </p:cNvPr>
          <p:cNvCxnSpPr>
            <a:cxnSpLocks/>
            <a:stCxn id="12" idx="2"/>
            <a:endCxn id="14" idx="0"/>
          </p:cNvCxnSpPr>
          <p:nvPr/>
        </p:nvCxnSpPr>
        <p:spPr>
          <a:xfrm rot="5400000">
            <a:off x="4399695" y="2675354"/>
            <a:ext cx="612617" cy="3862649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8455B454-EDED-092A-F98F-D3244A5C2ADD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 rot="16200000" flipH="1">
            <a:off x="8212871" y="2724825"/>
            <a:ext cx="612617" cy="376370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CE727873-D5F3-760C-80A6-614B081AA600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 flipH="1">
            <a:off x="6637326" y="4300370"/>
            <a:ext cx="1" cy="612617"/>
          </a:xfrm>
          <a:prstGeom prst="straightConnector1">
            <a:avLst/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>
            <a:extLst>
              <a:ext uri="{FF2B5EF4-FFF2-40B4-BE49-F238E27FC236}">
                <a16:creationId xmlns:a16="http://schemas.microsoft.com/office/drawing/2014/main" id="{7FF8198A-5C73-F1D0-7095-551789AC5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032" y="5383621"/>
            <a:ext cx="1385292" cy="13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2AE27C5-5863-8861-559C-10E3639130F8}"/>
              </a:ext>
            </a:extLst>
          </p:cNvPr>
          <p:cNvCxnSpPr>
            <a:cxnSpLocks/>
            <a:stCxn id="26" idx="2"/>
            <a:endCxn id="9" idx="0"/>
          </p:cNvCxnSpPr>
          <p:nvPr/>
        </p:nvCxnSpPr>
        <p:spPr>
          <a:xfrm rot="5400000">
            <a:off x="5028787" y="3261405"/>
            <a:ext cx="623378" cy="835297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745DA195-076B-2331-E52F-01EEF8AC96FA}"/>
              </a:ext>
            </a:extLst>
          </p:cNvPr>
          <p:cNvCxnSpPr>
            <a:cxnSpLocks/>
            <a:stCxn id="26" idx="2"/>
            <a:endCxn id="12" idx="0"/>
          </p:cNvCxnSpPr>
          <p:nvPr/>
        </p:nvCxnSpPr>
        <p:spPr>
          <a:xfrm rot="16200000" flipH="1">
            <a:off x="5886036" y="3239451"/>
            <a:ext cx="623378" cy="879203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그래픽 71">
            <a:extLst>
              <a:ext uri="{FF2B5EF4-FFF2-40B4-BE49-F238E27FC236}">
                <a16:creationId xmlns:a16="http://schemas.microsoft.com/office/drawing/2014/main" id="{0EBA9A77-A34C-99C7-1D83-5EBEDBE6A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012058" y="3747708"/>
            <a:ext cx="343533" cy="327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761910"/>
            <a:ext cx="10106465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앵커부의 전단강도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받침본체에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작용하는 평가지진하중에 의하여 앵커 볼트에 발생하는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전단력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평가는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각 방향에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C0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</a:p>
        </p:txBody>
      </p:sp>
    </p:spTree>
    <p:extLst>
      <p:ext uri="{BB962C8B-B14F-4D97-AF65-F5344CB8AC3E}">
        <p14:creationId xmlns:p14="http://schemas.microsoft.com/office/powerpoint/2010/main" val="20000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29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895647"/>
            <a:ext cx="10106465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앵커부의 전단강도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받침본체에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작용하는 평가지진하중에 의하여 앵커 볼트에 발생하는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전단력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평가는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각 방향에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B5D3283-7C0A-44E4-30A5-A15855CEA0B2}"/>
              </a:ext>
            </a:extLst>
          </p:cNvPr>
          <p:cNvSpPr/>
          <p:nvPr/>
        </p:nvSpPr>
        <p:spPr>
          <a:xfrm>
            <a:off x="8220447" y="3176575"/>
            <a:ext cx="3262323" cy="1612023"/>
          </a:xfrm>
          <a:prstGeom prst="rect">
            <a:avLst/>
          </a:prstGeom>
          <a:solidFill>
            <a:schemeClr val="bg1"/>
          </a:solidFill>
          <a:ln>
            <a:solidFill>
              <a:srgbClr val="5C8D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DEA437E-FF04-AE2E-E607-9999A33EED73}"/>
              </a:ext>
            </a:extLst>
          </p:cNvPr>
          <p:cNvSpPr/>
          <p:nvPr/>
        </p:nvSpPr>
        <p:spPr>
          <a:xfrm>
            <a:off x="8281762" y="3213799"/>
            <a:ext cx="3195256" cy="216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dirty="0">
                <a:solidFill>
                  <a:srgbClr val="555F57"/>
                </a:solidFill>
                <a:ea typeface="KoPub돋움체 Medium" panose="00000600000000000000"/>
              </a:rPr>
              <a:t>선 설치 앵커</a:t>
            </a:r>
            <a:r>
              <a:rPr lang="en-US" altLang="ko-KR" sz="1050" dirty="0">
                <a:solidFill>
                  <a:srgbClr val="555F57"/>
                </a:solidFill>
                <a:ea typeface="KoPub돋움체 Medium" panose="00000600000000000000"/>
              </a:rPr>
              <a:t>(</a:t>
            </a:r>
            <a:r>
              <a:rPr lang="ko-KR" altLang="en-US" sz="1050" dirty="0" err="1">
                <a:solidFill>
                  <a:srgbClr val="555F57"/>
                </a:solidFill>
                <a:ea typeface="KoPub돋움체 Medium" panose="00000600000000000000"/>
              </a:rPr>
              <a:t>현장타설앵커</a:t>
            </a:r>
            <a:r>
              <a:rPr lang="en-US" altLang="ko-KR" sz="1050" dirty="0">
                <a:solidFill>
                  <a:srgbClr val="555F57"/>
                </a:solidFill>
                <a:ea typeface="KoPub돋움체 Medium" panose="00000600000000000000"/>
              </a:rPr>
              <a:t>, Cast-in-place Anchor)</a:t>
            </a:r>
            <a:endParaRPr lang="ko-KR" altLang="en-US" sz="1050" dirty="0">
              <a:solidFill>
                <a:srgbClr val="555F57"/>
              </a:solidFill>
              <a:ea typeface="KoPub돋움체 Medium" panose="00000600000000000000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E068E27-7D45-1D5E-F744-BCEE2EAC1093}"/>
              </a:ext>
            </a:extLst>
          </p:cNvPr>
          <p:cNvSpPr/>
          <p:nvPr/>
        </p:nvSpPr>
        <p:spPr>
          <a:xfrm>
            <a:off x="8281762" y="3410370"/>
            <a:ext cx="3262323" cy="216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700" dirty="0">
                <a:solidFill>
                  <a:srgbClr val="555F57"/>
                </a:solidFill>
                <a:ea typeface="KoPub돋움체 Medium" panose="00000600000000000000"/>
              </a:rPr>
              <a:t>콘크리트 치기 이전에 설치되는 헤드볼트</a:t>
            </a:r>
            <a:r>
              <a:rPr lang="en-US" altLang="ko-KR" sz="700" dirty="0">
                <a:solidFill>
                  <a:srgbClr val="555F57"/>
                </a:solidFill>
                <a:ea typeface="KoPub돋움체 Medium" panose="00000600000000000000"/>
              </a:rPr>
              <a:t>, </a:t>
            </a:r>
            <a:r>
              <a:rPr lang="ko-KR" altLang="en-US" sz="700" dirty="0" err="1">
                <a:solidFill>
                  <a:srgbClr val="555F57"/>
                </a:solidFill>
                <a:ea typeface="KoPub돋움체 Medium" panose="00000600000000000000"/>
              </a:rPr>
              <a:t>헤드스터드</a:t>
            </a:r>
            <a:r>
              <a:rPr lang="en-US" altLang="ko-KR" sz="700" dirty="0">
                <a:solidFill>
                  <a:srgbClr val="555F57"/>
                </a:solidFill>
                <a:ea typeface="KoPub돋움체 Medium" panose="00000600000000000000"/>
              </a:rPr>
              <a:t> </a:t>
            </a:r>
            <a:r>
              <a:rPr lang="ko-KR" altLang="en-US" sz="700" dirty="0">
                <a:solidFill>
                  <a:srgbClr val="555F57"/>
                </a:solidFill>
                <a:ea typeface="KoPub돋움체 Medium" panose="00000600000000000000"/>
              </a:rPr>
              <a:t>또는 갈고리볼트</a:t>
            </a:r>
            <a:endParaRPr lang="en-US" altLang="ko-KR" sz="700" dirty="0">
              <a:solidFill>
                <a:srgbClr val="555F57"/>
              </a:solidFill>
              <a:ea typeface="KoPub돋움체 Medium" panose="00000600000000000000"/>
            </a:endParaRPr>
          </a:p>
        </p:txBody>
      </p:sp>
      <p:pic>
        <p:nvPicPr>
          <p:cNvPr id="50" name="Picture 4" descr="C:\Users\btk0730\Desktop\%BE%DEĿ%C0%C7_%C1%BE%B7%F9.jpg">
            <a:extLst>
              <a:ext uri="{FF2B5EF4-FFF2-40B4-BE49-F238E27FC236}">
                <a16:creationId xmlns:a16="http://schemas.microsoft.com/office/drawing/2014/main" id="{1CDF7D87-4355-6FC5-6138-D8A6A13F51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4"/>
          <a:stretch/>
        </p:blipFill>
        <p:spPr bwMode="auto">
          <a:xfrm>
            <a:off x="9008967" y="3732064"/>
            <a:ext cx="1685282" cy="86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B3FF1CBB-5F94-7EC3-D955-8D88418183A4}"/>
              </a:ext>
            </a:extLst>
          </p:cNvPr>
          <p:cNvSpPr/>
          <p:nvPr/>
        </p:nvSpPr>
        <p:spPr>
          <a:xfrm>
            <a:off x="8220447" y="4934576"/>
            <a:ext cx="3262320" cy="1612022"/>
          </a:xfrm>
          <a:prstGeom prst="rect">
            <a:avLst/>
          </a:prstGeom>
          <a:solidFill>
            <a:schemeClr val="bg1"/>
          </a:solidFill>
          <a:ln>
            <a:solidFill>
              <a:srgbClr val="5C8D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E1E3D9F-343D-A700-2D6A-66BC3CDD5F67}"/>
              </a:ext>
            </a:extLst>
          </p:cNvPr>
          <p:cNvSpPr/>
          <p:nvPr/>
        </p:nvSpPr>
        <p:spPr>
          <a:xfrm>
            <a:off x="8327120" y="4978544"/>
            <a:ext cx="3040197" cy="216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dirty="0">
                <a:solidFill>
                  <a:srgbClr val="555F57"/>
                </a:solidFill>
                <a:ea typeface="KoPub돋움체 Medium" panose="00000600000000000000"/>
              </a:rPr>
              <a:t>후 설치 앵커</a:t>
            </a:r>
            <a:r>
              <a:rPr lang="en-US" altLang="ko-KR" sz="1050" dirty="0">
                <a:solidFill>
                  <a:srgbClr val="555F57"/>
                </a:solidFill>
                <a:ea typeface="KoPub돋움체 Medium" panose="00000600000000000000"/>
              </a:rPr>
              <a:t>(</a:t>
            </a:r>
            <a:r>
              <a:rPr lang="ko-KR" altLang="en-US" sz="1050" dirty="0" err="1">
                <a:solidFill>
                  <a:srgbClr val="555F57"/>
                </a:solidFill>
                <a:ea typeface="KoPub돋움체 Medium" panose="00000600000000000000"/>
              </a:rPr>
              <a:t>후시공앵커</a:t>
            </a:r>
            <a:r>
              <a:rPr lang="en-US" altLang="ko-KR" sz="1050" dirty="0">
                <a:solidFill>
                  <a:srgbClr val="555F57"/>
                </a:solidFill>
                <a:ea typeface="KoPub돋움체 Medium" panose="00000600000000000000"/>
              </a:rPr>
              <a:t>, Post-installed Anchor)</a:t>
            </a:r>
            <a:endParaRPr lang="ko-KR" altLang="en-US" sz="1050" dirty="0">
              <a:solidFill>
                <a:srgbClr val="555F57"/>
              </a:solidFill>
              <a:ea typeface="KoPub돋움체 Medium" panose="00000600000000000000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F9F5240-A6EE-AE55-88BB-4AEFA1F69964}"/>
              </a:ext>
            </a:extLst>
          </p:cNvPr>
          <p:cNvSpPr/>
          <p:nvPr/>
        </p:nvSpPr>
        <p:spPr>
          <a:xfrm>
            <a:off x="8327121" y="5173003"/>
            <a:ext cx="2748268" cy="216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700" dirty="0">
                <a:solidFill>
                  <a:srgbClr val="555F57"/>
                </a:solidFill>
                <a:ea typeface="KoPub돋움체 Medium" panose="00000600000000000000"/>
              </a:rPr>
              <a:t>굳은 콘크리트에 설치하는 </a:t>
            </a:r>
            <a:r>
              <a:rPr lang="ko-KR" altLang="en-US" sz="700" dirty="0" err="1">
                <a:solidFill>
                  <a:srgbClr val="555F57"/>
                </a:solidFill>
                <a:ea typeface="KoPub돋움체 Medium" panose="00000600000000000000"/>
              </a:rPr>
              <a:t>확장앵커</a:t>
            </a:r>
            <a:r>
              <a:rPr lang="ko-KR" altLang="en-US" sz="700" dirty="0">
                <a:solidFill>
                  <a:srgbClr val="555F57"/>
                </a:solidFill>
                <a:ea typeface="KoPub돋움체 Medium" panose="00000600000000000000"/>
              </a:rPr>
              <a:t> 및 </a:t>
            </a:r>
            <a:r>
              <a:rPr lang="ko-KR" altLang="en-US" sz="700" dirty="0" err="1">
                <a:solidFill>
                  <a:srgbClr val="555F57"/>
                </a:solidFill>
                <a:ea typeface="KoPub돋움체 Medium" panose="00000600000000000000"/>
              </a:rPr>
              <a:t>언더컷앵커</a:t>
            </a:r>
            <a:endParaRPr lang="ko-KR" altLang="en-US" sz="700" dirty="0">
              <a:solidFill>
                <a:srgbClr val="555F57"/>
              </a:solidFill>
              <a:ea typeface="KoPub돋움체 Medium" panose="00000600000000000000"/>
            </a:endParaRPr>
          </a:p>
        </p:txBody>
      </p:sp>
      <p:pic>
        <p:nvPicPr>
          <p:cNvPr id="51" name="Picture 4" descr="C:\Users\btk0730\Desktop\%BE%DEĿ%C0%C7_%C1%BE%B7%F9.jpg">
            <a:extLst>
              <a:ext uri="{FF2B5EF4-FFF2-40B4-BE49-F238E27FC236}">
                <a16:creationId xmlns:a16="http://schemas.microsoft.com/office/drawing/2014/main" id="{2F78CE77-8C3F-7779-8CDE-52C32EAFF7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54"/>
          <a:stretch/>
        </p:blipFill>
        <p:spPr bwMode="auto">
          <a:xfrm>
            <a:off x="9008966" y="5490064"/>
            <a:ext cx="1685282" cy="86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8BC0217F-679A-4311-80FE-4F6FA9F80FA6}"/>
              </a:ext>
            </a:extLst>
          </p:cNvPr>
          <p:cNvSpPr txBox="1"/>
          <p:nvPr/>
        </p:nvSpPr>
        <p:spPr>
          <a:xfrm>
            <a:off x="1018735" y="1634935"/>
            <a:ext cx="1324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강재파괴 검토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/>
              <p:nvPr/>
            </p:nvSpPr>
            <p:spPr>
              <a:xfrm>
                <a:off x="1018735" y="3432844"/>
                <a:ext cx="4054915" cy="379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전단력을 받는 앵커의 강재강도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𝒔𝒂</m:t>
                        </m:r>
                      </m:sub>
                    </m:sSub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432844"/>
                <a:ext cx="4054915" cy="3792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B78CE3B-06D1-7248-4517-8F08480E9088}"/>
              </a:ext>
            </a:extLst>
          </p:cNvPr>
          <p:cNvSpPr txBox="1"/>
          <p:nvPr/>
        </p:nvSpPr>
        <p:spPr>
          <a:xfrm>
            <a:off x="1497751" y="3864398"/>
            <a:ext cx="4054915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가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선설치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헤드스터드</a:t>
            </a:r>
            <a:endParaRPr lang="ko-KR" altLang="en-US" sz="12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/>
              <p:nvPr/>
            </p:nvSpPr>
            <p:spPr>
              <a:xfrm>
                <a:off x="1866051" y="4166079"/>
                <a:ext cx="4054915" cy="354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𝑛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𝑠𝑒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𝑢𝑡𝑎</m:t>
                        </m:r>
                      </m:sub>
                    </m:sSub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4166079"/>
                <a:ext cx="4054915" cy="354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3A030-EF07-8565-E92C-0657AB12443B}"/>
              </a:ext>
            </a:extLst>
          </p:cNvPr>
          <p:cNvSpPr txBox="1"/>
          <p:nvPr/>
        </p:nvSpPr>
        <p:spPr>
          <a:xfrm>
            <a:off x="1497751" y="4566323"/>
            <a:ext cx="6661378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나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선설치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헤드볼트와 갈고리볼트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슬리브가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전단파괴면까지 연장되지 않은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후설치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앵커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76F4BC-0F31-D601-837B-1D10665067C5}"/>
                  </a:ext>
                </a:extLst>
              </p:cNvPr>
              <p:cNvSpPr txBox="1"/>
              <p:nvPr/>
            </p:nvSpPr>
            <p:spPr>
              <a:xfrm>
                <a:off x="1866051" y="4875007"/>
                <a:ext cx="4054915" cy="354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0.6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𝑛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𝑠𝑒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𝑢𝑡𝑎</m:t>
                        </m:r>
                      </m:sub>
                    </m:sSub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76F4BC-0F31-D601-837B-1D1066506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4875007"/>
                <a:ext cx="4054915" cy="354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/>
              <p:nvPr/>
            </p:nvSpPr>
            <p:spPr>
              <a:xfrm>
                <a:off x="1866051" y="5252797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5252797"/>
                <a:ext cx="648549" cy="3382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/>
              <p:nvPr/>
            </p:nvSpPr>
            <p:spPr>
              <a:xfrm>
                <a:off x="2529903" y="5252797"/>
                <a:ext cx="5283166" cy="1256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𝑛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전단에 저항하는 앵커 그룹에서 앵커의 수</a:t>
                </a:r>
                <a:endParaRPr lang="en-US" altLang="ko-KR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𝑠𝑒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전단에 저항하는 단일 앵커의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유효단면적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𝑚𝑚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𝑢𝑡𝑎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 강재의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설계기준인장강도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(MPa)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단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𝑢𝑡𝑎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ko-KR" altLang="en-US" sz="12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≤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min[1.9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𝑦𝑎</m:t>
                        </m:r>
                      </m:sub>
                    </m:sSub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860MPa]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𝑦𝑎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강재의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설계기준항복강도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(MPa)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5252797"/>
                <a:ext cx="5283166" cy="12564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5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30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684CDE2-AF7F-0761-1A92-5DFC8394BD08}"/>
              </a:ext>
            </a:extLst>
          </p:cNvPr>
          <p:cNvSpPr/>
          <p:nvPr/>
        </p:nvSpPr>
        <p:spPr>
          <a:xfrm>
            <a:off x="4995220" y="295524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E2C3748-C710-887C-C68B-3396138CA2F0}"/>
              </a:ext>
            </a:extLst>
          </p:cNvPr>
          <p:cNvSpPr/>
          <p:nvPr/>
        </p:nvSpPr>
        <p:spPr>
          <a:xfrm>
            <a:off x="42923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 본체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626135A-7AF9-7D86-70AA-89E66A0B41C7}"/>
              </a:ext>
            </a:extLst>
          </p:cNvPr>
          <p:cNvSpPr/>
          <p:nvPr/>
        </p:nvSpPr>
        <p:spPr>
          <a:xfrm>
            <a:off x="60068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rgbClr val="EEF1F1"/>
                </a:solidFill>
                <a:ea typeface="KoPub돋움체 Medium" panose="00000600000000000000"/>
              </a:rPr>
              <a:t>앵커부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2C3A54D-DB41-36C6-42C6-321FF0C11645}"/>
              </a:ext>
            </a:extLst>
          </p:cNvPr>
          <p:cNvSpPr/>
          <p:nvPr/>
        </p:nvSpPr>
        <p:spPr>
          <a:xfrm>
            <a:off x="6006827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콘크리트파괴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06D901F-23E1-4B26-6E4D-84A3F1044B5E}"/>
              </a:ext>
            </a:extLst>
          </p:cNvPr>
          <p:cNvSpPr/>
          <p:nvPr/>
        </p:nvSpPr>
        <p:spPr>
          <a:xfrm>
            <a:off x="2144179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강재파괴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9AF3C1-E0AE-6B45-B20D-09BF203A1537}"/>
              </a:ext>
            </a:extLst>
          </p:cNvPr>
          <p:cNvSpPr/>
          <p:nvPr/>
        </p:nvSpPr>
        <p:spPr>
          <a:xfrm>
            <a:off x="9638128" y="4912987"/>
            <a:ext cx="152580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rgbClr val="EEF1F1"/>
                </a:solidFill>
                <a:ea typeface="KoPub돋움체 Medium" panose="00000600000000000000"/>
              </a:rPr>
              <a:t>프라이아웃파괴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6876D886-4E9F-D197-1325-1D9BA48A8647}"/>
              </a:ext>
            </a:extLst>
          </p:cNvPr>
          <p:cNvCxnSpPr>
            <a:cxnSpLocks/>
            <a:stCxn id="12" idx="2"/>
            <a:endCxn id="14" idx="0"/>
          </p:cNvCxnSpPr>
          <p:nvPr/>
        </p:nvCxnSpPr>
        <p:spPr>
          <a:xfrm rot="5400000">
            <a:off x="4399695" y="2675354"/>
            <a:ext cx="612617" cy="3862649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8455B454-EDED-092A-F98F-D3244A5C2ADD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 rot="16200000" flipH="1">
            <a:off x="8212871" y="2724825"/>
            <a:ext cx="612617" cy="376370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CE727873-D5F3-760C-80A6-614B081AA600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 flipH="1">
            <a:off x="6637326" y="4300370"/>
            <a:ext cx="1" cy="612617"/>
          </a:xfrm>
          <a:prstGeom prst="straightConnector1">
            <a:avLst/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>
            <a:extLst>
              <a:ext uri="{FF2B5EF4-FFF2-40B4-BE49-F238E27FC236}">
                <a16:creationId xmlns:a16="http://schemas.microsoft.com/office/drawing/2014/main" id="{7FF8198A-5C73-F1D0-7095-551789AC5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032" y="5383621"/>
            <a:ext cx="1385292" cy="13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>
            <a:extLst>
              <a:ext uri="{FF2B5EF4-FFF2-40B4-BE49-F238E27FC236}">
                <a16:creationId xmlns:a16="http://schemas.microsoft.com/office/drawing/2014/main" id="{A7826572-1021-6EC1-F6C8-60AAF7AC4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155" y="5391411"/>
            <a:ext cx="4375630" cy="13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2AE27C5-5863-8861-559C-10E3639130F8}"/>
              </a:ext>
            </a:extLst>
          </p:cNvPr>
          <p:cNvCxnSpPr>
            <a:cxnSpLocks/>
            <a:stCxn id="26" idx="2"/>
            <a:endCxn id="9" idx="0"/>
          </p:cNvCxnSpPr>
          <p:nvPr/>
        </p:nvCxnSpPr>
        <p:spPr>
          <a:xfrm rot="5400000">
            <a:off x="5028787" y="3261405"/>
            <a:ext cx="623378" cy="835297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745DA195-076B-2331-E52F-01EEF8AC96FA}"/>
              </a:ext>
            </a:extLst>
          </p:cNvPr>
          <p:cNvCxnSpPr>
            <a:cxnSpLocks/>
            <a:stCxn id="26" idx="2"/>
            <a:endCxn id="12" idx="0"/>
          </p:cNvCxnSpPr>
          <p:nvPr/>
        </p:nvCxnSpPr>
        <p:spPr>
          <a:xfrm rot="16200000" flipH="1">
            <a:off x="5886036" y="3239451"/>
            <a:ext cx="623378" cy="879203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그래픽 71">
            <a:extLst>
              <a:ext uri="{FF2B5EF4-FFF2-40B4-BE49-F238E27FC236}">
                <a16:creationId xmlns:a16="http://schemas.microsoft.com/office/drawing/2014/main" id="{0EBA9A77-A34C-99C7-1D83-5EBEDBE6AC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012058" y="3747708"/>
            <a:ext cx="343533" cy="327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761910"/>
            <a:ext cx="10106465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앵커부의 전단강도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받침본체에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작용하는 평가지진하중에 의하여 앵커 볼트에 발생하는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전단력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평가는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각 방향에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C0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</a:p>
        </p:txBody>
      </p:sp>
    </p:spTree>
    <p:extLst>
      <p:ext uri="{BB962C8B-B14F-4D97-AF65-F5344CB8AC3E}">
        <p14:creationId xmlns:p14="http://schemas.microsoft.com/office/powerpoint/2010/main" val="124085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31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895647"/>
            <a:ext cx="10106465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콘크리트가 저항하는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코핑부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측면 투영면적에 대해 결정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투영면적은 앵커 수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 간격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연단거리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 부재의 두께의 영향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C0217F-679A-4311-80FE-4F6FA9F80FA6}"/>
              </a:ext>
            </a:extLst>
          </p:cNvPr>
          <p:cNvSpPr txBox="1"/>
          <p:nvPr/>
        </p:nvSpPr>
        <p:spPr>
          <a:xfrm>
            <a:off x="1018735" y="1634935"/>
            <a:ext cx="1683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콘크리트파괴 검토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/>
              <p:nvPr/>
            </p:nvSpPr>
            <p:spPr>
              <a:xfrm>
                <a:off x="1018735" y="2748423"/>
                <a:ext cx="7541065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균열콘크리트에서 전단을 받는 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단일 앵커의 기본 콘크리트 파괴 강도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2748423"/>
                <a:ext cx="7541065" cy="3744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B78CE3B-06D1-7248-4517-8F08480E9088}"/>
              </a:ext>
            </a:extLst>
          </p:cNvPr>
          <p:cNvSpPr txBox="1"/>
          <p:nvPr/>
        </p:nvSpPr>
        <p:spPr>
          <a:xfrm>
            <a:off x="1497751" y="3179977"/>
            <a:ext cx="4054915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가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일반적인 앵커의 경우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/>
              <p:nvPr/>
            </p:nvSpPr>
            <p:spPr>
              <a:xfrm>
                <a:off x="1866051" y="3481658"/>
                <a:ext cx="4054915" cy="49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0.6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(</m:t>
                        </m:r>
                        <m:f>
                          <m:f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1200" i="1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sz="1200" i="1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0.2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</m:sub>
                        </m:sSub>
                      </m:e>
                    </m:rad>
                    <m:rad>
                      <m:radPr>
                        <m:degHide m:val="on"/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𝑐𝑘</m:t>
                            </m:r>
                          </m:sub>
                        </m:sSub>
                      </m:e>
                    </m:rad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sup>
                    </m:sSup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3481658"/>
                <a:ext cx="4054915" cy="4998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3A030-EF07-8565-E92C-0657AB12443B}"/>
              </a:ext>
            </a:extLst>
          </p:cNvPr>
          <p:cNvSpPr txBox="1"/>
          <p:nvPr/>
        </p:nvSpPr>
        <p:spPr>
          <a:xfrm>
            <a:off x="1497751" y="4028827"/>
            <a:ext cx="10106464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나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10mm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이상 그리고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앵커직경의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½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에 해당하는 최소 두께를 갖는 강재 부속물에 연속 용접된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선설치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2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헤드스터드</a:t>
            </a:r>
            <a:r>
              <a:rPr lang="en-US" altLang="ko-KR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2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헤드볼트 또는 갈고리 볼트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/>
              <p:nvPr/>
            </p:nvSpPr>
            <p:spPr>
              <a:xfrm>
                <a:off x="1866051" y="4994880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4994880"/>
                <a:ext cx="648549" cy="3382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/>
              <p:nvPr/>
            </p:nvSpPr>
            <p:spPr>
              <a:xfrm>
                <a:off x="2529903" y="4994880"/>
                <a:ext cx="5283166" cy="1197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𝑐𝑘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콘크리트의 설계기준 압축강도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(MPa)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 샤프트 중심부터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전단력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방향으로 콘크리트 단부까지 거리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(mm)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𝑑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 외경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(mm)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𝑙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전단력에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대해 앵커의 지압 저항 길이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(mm)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4994880"/>
                <a:ext cx="5283166" cy="11973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217AA5-2588-5EAA-CCCA-6FD7D66D3263}"/>
                  </a:ext>
                </a:extLst>
              </p:cNvPr>
              <p:cNvSpPr txBox="1"/>
              <p:nvPr/>
            </p:nvSpPr>
            <p:spPr>
              <a:xfrm>
                <a:off x="1866051" y="4330719"/>
                <a:ext cx="4054915" cy="49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0.7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(</m:t>
                        </m:r>
                        <m:f>
                          <m:f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sz="1200" i="1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sz="1200" i="1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altLang="ko-KR" sz="12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𝑎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0.2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</m:sub>
                        </m:sSub>
                      </m:e>
                    </m:rad>
                    <m:rad>
                      <m:radPr>
                        <m:degHide m:val="on"/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𝑐𝑘</m:t>
                            </m:r>
                          </m:sub>
                        </m:sSub>
                      </m:e>
                    </m:rad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sup>
                    </m:sSup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217AA5-2588-5EAA-CCCA-6FD7D66D3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4330719"/>
                <a:ext cx="4054915" cy="4998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3">
            <a:extLst>
              <a:ext uri="{FF2B5EF4-FFF2-40B4-BE49-F238E27FC236}">
                <a16:creationId xmlns:a16="http://schemas.microsoft.com/office/drawing/2014/main" id="{C3F2058D-4E0D-20C9-2014-54C65DEBF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116" y="4580627"/>
            <a:ext cx="2486650" cy="188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4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32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/>
              <p:nvPr/>
            </p:nvSpPr>
            <p:spPr>
              <a:xfrm>
                <a:off x="1018735" y="1634935"/>
                <a:ext cx="4302203" cy="328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ko-KR" altLang="en-US" sz="1400" b="1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전단력을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받는 앵커의 콘크리트 파괴강도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𝒄𝒃𝒈</m:t>
                        </m:r>
                      </m:sub>
                    </m:sSub>
                    <m:r>
                      <a:rPr lang="en-US" altLang="ko-KR" sz="14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634935"/>
                <a:ext cx="4302203" cy="3281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/>
              <p:nvPr/>
            </p:nvSpPr>
            <p:spPr>
              <a:xfrm>
                <a:off x="4020509" y="1905155"/>
                <a:ext cx="4054915" cy="61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𝑐𝑏𝑔</m:t>
                        </m:r>
                      </m:sub>
                    </m:sSub>
                  </m:oMath>
                </a14:m>
                <a:r>
                  <a:rPr lang="ko-KR" altLang="en-US" sz="16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6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6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𝑉𝑐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6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𝑉𝑐𝑜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endParaRPr lang="ko-KR" altLang="en-US" sz="16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509" y="1905155"/>
                <a:ext cx="4054915" cy="6169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/>
              <p:nvPr/>
            </p:nvSpPr>
            <p:spPr>
              <a:xfrm>
                <a:off x="1866051" y="2613630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2613630"/>
                <a:ext cx="648549" cy="3382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/>
              <p:nvPr/>
            </p:nvSpPr>
            <p:spPr>
              <a:xfrm>
                <a:off x="2529903" y="2613630"/>
                <a:ext cx="7796046" cy="1806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𝑉𝑐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앵커배치 및 받침배치에 따른 콘크리트 파괴면 단일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/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그룹저항 투영면적 </a:t>
                </a:r>
                <a:endParaRPr lang="en-US" altLang="ko-KR" sz="1200" i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Cambria Math" panose="02040503050406030204" pitchFamily="18" charset="0"/>
                  <a:ea typeface="KoPub돋움체 Medium" panose="00000600000000000000" pitchFamily="2" charset="-127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𝑉𝑐𝑜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제한을 받지 않고 전단에 저항하는 단일 앵커의 콘크리트 파괴면 투영면적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 = 4.5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p>
                    </m:sSup>
                    <m:r>
                      <a:rPr lang="en-US" altLang="ko-KR" sz="1200" b="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가장자리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연단거리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효과에 따른 전단강도 수정계수</a:t>
                </a:r>
                <a:endParaRPr lang="en-US" altLang="ko-KR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  <m:r>
                      <a:rPr lang="en-US" altLang="ko-KR" sz="10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0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인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경우 </a:t>
                </a: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= 1.0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  <m:r>
                      <a:rPr lang="en-US" altLang="ko-KR" sz="10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0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인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경우 </a:t>
                </a: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= 0.7 + 0.3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0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0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  <m:sSub>
                          <m:sSubPr>
                            <m:ctrlPr>
                              <a:rPr lang="en-US" altLang="ko-KR" sz="10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altLang="ko-KR" sz="1200" i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Cambria Math" panose="02040503050406030204" pitchFamily="18" charset="0"/>
                  <a:ea typeface="KoPub돋움체 Medium" panose="00000600000000000000" pitchFamily="2" charset="-127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 중심으로부터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  <m:r>
                      <a:rPr lang="en-US" altLang="ko-KR" sz="12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과</m:t>
                    </m:r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직각방향에 있는 콘크리트 단부까지의 거리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(mm)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2613630"/>
                <a:ext cx="7796046" cy="18063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>
            <a:extLst>
              <a:ext uri="{FF2B5EF4-FFF2-40B4-BE49-F238E27FC236}">
                <a16:creationId xmlns:a16="http://schemas.microsoft.com/office/drawing/2014/main" id="{D2E24CF5-59D2-3B97-90DC-4F922B063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534" y="4665225"/>
            <a:ext cx="2438174" cy="143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그룹 7">
            <a:extLst>
              <a:ext uri="{FF2B5EF4-FFF2-40B4-BE49-F238E27FC236}">
                <a16:creationId xmlns:a16="http://schemas.microsoft.com/office/drawing/2014/main" id="{103ECFE2-4684-3778-FC18-F118FAB24D9C}"/>
              </a:ext>
            </a:extLst>
          </p:cNvPr>
          <p:cNvGrpSpPr/>
          <p:nvPr/>
        </p:nvGrpSpPr>
        <p:grpSpPr>
          <a:xfrm>
            <a:off x="4797824" y="4765538"/>
            <a:ext cx="2646211" cy="1100371"/>
            <a:chOff x="1403648" y="2302795"/>
            <a:chExt cx="2537082" cy="1076730"/>
          </a:xfrm>
        </p:grpSpPr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EF1E01EA-17F8-038E-5C49-9E622A4CC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7724" y="2302795"/>
              <a:ext cx="2473006" cy="1076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08">
                  <a:extLst>
                    <a:ext uri="{FF2B5EF4-FFF2-40B4-BE49-F238E27FC236}">
                      <a16:creationId xmlns:a16="http://schemas.microsoft.com/office/drawing/2014/main" id="{85BC9134-1F1C-20A4-D200-5926AA1D3D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03648" y="2962861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2" name="TextBox 108">
                  <a:extLst>
                    <a:ext uri="{FF2B5EF4-FFF2-40B4-BE49-F238E27FC236}">
                      <a16:creationId xmlns:a16="http://schemas.microsoft.com/office/drawing/2014/main" id="{85BC9134-1F1C-20A4-D200-5926AA1D3D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03648" y="2962861"/>
                  <a:ext cx="242378" cy="207749"/>
                </a:xfrm>
                <a:prstGeom prst="rect">
                  <a:avLst/>
                </a:prstGeom>
                <a:blipFill>
                  <a:blip r:embed="rId8"/>
                  <a:stretch>
                    <a:fillRect l="-238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08">
                  <a:extLst>
                    <a:ext uri="{FF2B5EF4-FFF2-40B4-BE49-F238E27FC236}">
                      <a16:creationId xmlns:a16="http://schemas.microsoft.com/office/drawing/2014/main" id="{C3ADAAA6-A1D0-CFF1-4FD8-15E34A1837F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91680" y="293565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" name="TextBox 108">
                  <a:extLst>
                    <a:ext uri="{FF2B5EF4-FFF2-40B4-BE49-F238E27FC236}">
                      <a16:creationId xmlns:a16="http://schemas.microsoft.com/office/drawing/2014/main" id="{C3ADAAA6-A1D0-CFF1-4FD8-15E34A1837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91680" y="2935652"/>
                  <a:ext cx="242378" cy="207749"/>
                </a:xfrm>
                <a:prstGeom prst="rect">
                  <a:avLst/>
                </a:prstGeom>
                <a:blipFill>
                  <a:blip r:embed="rId9"/>
                  <a:stretch>
                    <a:fillRect l="-40476" r="-21429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08">
                  <a:extLst>
                    <a:ext uri="{FF2B5EF4-FFF2-40B4-BE49-F238E27FC236}">
                      <a16:creationId xmlns:a16="http://schemas.microsoft.com/office/drawing/2014/main" id="{4F4ED393-F7CC-8ABE-3002-05F0F2896B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61849" y="2339915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4" name="TextBox 108">
                  <a:extLst>
                    <a:ext uri="{FF2B5EF4-FFF2-40B4-BE49-F238E27FC236}">
                      <a16:creationId xmlns:a16="http://schemas.microsoft.com/office/drawing/2014/main" id="{4F4ED393-F7CC-8ABE-3002-05F0F2896B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61849" y="2339915"/>
                  <a:ext cx="242378" cy="207749"/>
                </a:xfrm>
                <a:prstGeom prst="rect">
                  <a:avLst/>
                </a:prstGeom>
                <a:blipFill>
                  <a:blip r:embed="rId10"/>
                  <a:stretch>
                    <a:fillRect l="-238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08">
                  <a:extLst>
                    <a:ext uri="{FF2B5EF4-FFF2-40B4-BE49-F238E27FC236}">
                      <a16:creationId xmlns:a16="http://schemas.microsoft.com/office/drawing/2014/main" id="{484922AE-54CC-737D-11A4-9D6B131C589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59857" y="2565594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5" name="TextBox 108">
                  <a:extLst>
                    <a:ext uri="{FF2B5EF4-FFF2-40B4-BE49-F238E27FC236}">
                      <a16:creationId xmlns:a16="http://schemas.microsoft.com/office/drawing/2014/main" id="{484922AE-54CC-737D-11A4-9D6B131C58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59857" y="2565594"/>
                  <a:ext cx="242378" cy="207749"/>
                </a:xfrm>
                <a:prstGeom prst="rect">
                  <a:avLst/>
                </a:prstGeom>
                <a:blipFill>
                  <a:blip r:embed="rId11"/>
                  <a:stretch>
                    <a:fillRect l="-43902" r="-2439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08">
                  <a:extLst>
                    <a:ext uri="{FF2B5EF4-FFF2-40B4-BE49-F238E27FC236}">
                      <a16:creationId xmlns:a16="http://schemas.microsoft.com/office/drawing/2014/main" id="{48477B1A-E673-F8A6-2F56-C5F8AB9550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6789" y="260159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7" name="TextBox 108">
                  <a:extLst>
                    <a:ext uri="{FF2B5EF4-FFF2-40B4-BE49-F238E27FC236}">
                      <a16:creationId xmlns:a16="http://schemas.microsoft.com/office/drawing/2014/main" id="{48477B1A-E673-F8A6-2F56-C5F8AB955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6789" y="2601590"/>
                  <a:ext cx="242378" cy="207749"/>
                </a:xfrm>
                <a:prstGeom prst="rect">
                  <a:avLst/>
                </a:prstGeom>
                <a:blipFill>
                  <a:blip r:embed="rId12"/>
                  <a:stretch>
                    <a:fillRect l="-4878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9F8326DF-929B-C276-A803-31917E4CBD58}"/>
              </a:ext>
            </a:extLst>
          </p:cNvPr>
          <p:cNvGrpSpPr/>
          <p:nvPr/>
        </p:nvGrpSpPr>
        <p:grpSpPr>
          <a:xfrm>
            <a:off x="8107117" y="4765538"/>
            <a:ext cx="2652388" cy="1096497"/>
            <a:chOff x="1331640" y="4656158"/>
            <a:chExt cx="2652388" cy="1096497"/>
          </a:xfrm>
        </p:grpSpPr>
        <p:pic>
          <p:nvPicPr>
            <p:cNvPr id="24" name="Picture 16">
              <a:extLst>
                <a:ext uri="{FF2B5EF4-FFF2-40B4-BE49-F238E27FC236}">
                  <a16:creationId xmlns:a16="http://schemas.microsoft.com/office/drawing/2014/main" id="{2FF7406B-B35D-C580-0148-17A37AB3E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816" y="4656158"/>
              <a:ext cx="2646212" cy="1096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108">
                  <a:extLst>
                    <a:ext uri="{FF2B5EF4-FFF2-40B4-BE49-F238E27FC236}">
                      <a16:creationId xmlns:a16="http://schemas.microsoft.com/office/drawing/2014/main" id="{39748CE9-A8FB-D55B-889D-2E21EF9DE1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85187" y="467053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6" name="TextBox 108">
                  <a:extLst>
                    <a:ext uri="{FF2B5EF4-FFF2-40B4-BE49-F238E27FC236}">
                      <a16:creationId xmlns:a16="http://schemas.microsoft.com/office/drawing/2014/main" id="{39748CE9-A8FB-D55B-889D-2E21EF9DE1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85187" y="4670532"/>
                  <a:ext cx="242378" cy="207749"/>
                </a:xfrm>
                <a:prstGeom prst="rect">
                  <a:avLst/>
                </a:prstGeom>
                <a:blipFill>
                  <a:blip r:embed="rId14"/>
                  <a:stretch>
                    <a:fillRect l="-5000" b="-294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108">
                  <a:extLst>
                    <a:ext uri="{FF2B5EF4-FFF2-40B4-BE49-F238E27FC236}">
                      <a16:creationId xmlns:a16="http://schemas.microsoft.com/office/drawing/2014/main" id="{46DEE28D-D6CB-1118-81B9-C76CDC0BC2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82403" y="4959098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7" name="TextBox 108">
                  <a:extLst>
                    <a:ext uri="{FF2B5EF4-FFF2-40B4-BE49-F238E27FC236}">
                      <a16:creationId xmlns:a16="http://schemas.microsoft.com/office/drawing/2014/main" id="{46DEE28D-D6CB-1118-81B9-C76CDC0BC2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82403" y="4959098"/>
                  <a:ext cx="242378" cy="207749"/>
                </a:xfrm>
                <a:prstGeom prst="rect">
                  <a:avLst/>
                </a:prstGeom>
                <a:blipFill>
                  <a:blip r:embed="rId15"/>
                  <a:stretch>
                    <a:fillRect l="-50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108">
                  <a:extLst>
                    <a:ext uri="{FF2B5EF4-FFF2-40B4-BE49-F238E27FC236}">
                      <a16:creationId xmlns:a16="http://schemas.microsoft.com/office/drawing/2014/main" id="{CC40C301-422A-B42D-2BC6-FBB8AA10D8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31640" y="5310173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8" name="TextBox 108">
                  <a:extLst>
                    <a:ext uri="{FF2B5EF4-FFF2-40B4-BE49-F238E27FC236}">
                      <a16:creationId xmlns:a16="http://schemas.microsoft.com/office/drawing/2014/main" id="{CC40C301-422A-B42D-2BC6-FBB8AA10D8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31640" y="5310173"/>
                  <a:ext cx="242378" cy="207749"/>
                </a:xfrm>
                <a:prstGeom prst="rect">
                  <a:avLst/>
                </a:prstGeom>
                <a:blipFill>
                  <a:blip r:embed="rId16"/>
                  <a:stretch>
                    <a:fillRect l="-50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108">
                  <a:extLst>
                    <a:ext uri="{FF2B5EF4-FFF2-40B4-BE49-F238E27FC236}">
                      <a16:creationId xmlns:a16="http://schemas.microsoft.com/office/drawing/2014/main" id="{5DA462F9-7DAD-F722-EF01-A59EEE83A0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01742" y="5282588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9" name="TextBox 108">
                  <a:extLst>
                    <a:ext uri="{FF2B5EF4-FFF2-40B4-BE49-F238E27FC236}">
                      <a16:creationId xmlns:a16="http://schemas.microsoft.com/office/drawing/2014/main" id="{5DA462F9-7DAD-F722-EF01-A59EEE83A0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1742" y="5282588"/>
                  <a:ext cx="242378" cy="207749"/>
                </a:xfrm>
                <a:prstGeom prst="rect">
                  <a:avLst/>
                </a:prstGeom>
                <a:blipFill>
                  <a:blip r:embed="rId17"/>
                  <a:stretch>
                    <a:fillRect l="-45000" r="-250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3076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33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/>
              <p:nvPr/>
            </p:nvSpPr>
            <p:spPr>
              <a:xfrm>
                <a:off x="1018735" y="1634935"/>
                <a:ext cx="63219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앵커배치 및 받침배치에 따른 콘크리트 파괴면 단일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/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그룹저항 투영면적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𝑨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𝑽𝒄</m:t>
                        </m:r>
                      </m:sub>
                    </m:sSub>
                    <m:r>
                      <a:rPr lang="en-US" altLang="ko-KR" sz="14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634935"/>
                <a:ext cx="6321987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그룹 7">
            <a:extLst>
              <a:ext uri="{FF2B5EF4-FFF2-40B4-BE49-F238E27FC236}">
                <a16:creationId xmlns:a16="http://schemas.microsoft.com/office/drawing/2014/main" id="{103ECFE2-4684-3778-FC18-F118FAB24D9C}"/>
              </a:ext>
            </a:extLst>
          </p:cNvPr>
          <p:cNvGrpSpPr/>
          <p:nvPr/>
        </p:nvGrpSpPr>
        <p:grpSpPr>
          <a:xfrm>
            <a:off x="376188" y="2470616"/>
            <a:ext cx="2292214" cy="983127"/>
            <a:chOff x="1403648" y="2302795"/>
            <a:chExt cx="2537082" cy="1076730"/>
          </a:xfrm>
        </p:grpSpPr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EF1E01EA-17F8-038E-5C49-9E622A4CC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7724" y="2302795"/>
              <a:ext cx="2473006" cy="1076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08">
                  <a:extLst>
                    <a:ext uri="{FF2B5EF4-FFF2-40B4-BE49-F238E27FC236}">
                      <a16:creationId xmlns:a16="http://schemas.microsoft.com/office/drawing/2014/main" id="{85BC9134-1F1C-20A4-D200-5926AA1D3D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03648" y="2962861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2" name="TextBox 108">
                  <a:extLst>
                    <a:ext uri="{FF2B5EF4-FFF2-40B4-BE49-F238E27FC236}">
                      <a16:creationId xmlns:a16="http://schemas.microsoft.com/office/drawing/2014/main" id="{85BC9134-1F1C-20A4-D200-5926AA1D3D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03648" y="2962861"/>
                  <a:ext cx="242378" cy="207749"/>
                </a:xfrm>
                <a:prstGeom prst="rect">
                  <a:avLst/>
                </a:prstGeom>
                <a:blipFill>
                  <a:blip r:embed="rId4"/>
                  <a:stretch>
                    <a:fillRect l="-11111" b="-3226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08">
                  <a:extLst>
                    <a:ext uri="{FF2B5EF4-FFF2-40B4-BE49-F238E27FC236}">
                      <a16:creationId xmlns:a16="http://schemas.microsoft.com/office/drawing/2014/main" id="{C3ADAAA6-A1D0-CFF1-4FD8-15E34A1837F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91680" y="293565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" name="TextBox 108">
                  <a:extLst>
                    <a:ext uri="{FF2B5EF4-FFF2-40B4-BE49-F238E27FC236}">
                      <a16:creationId xmlns:a16="http://schemas.microsoft.com/office/drawing/2014/main" id="{C3ADAAA6-A1D0-CFF1-4FD8-15E34A1837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91680" y="2935652"/>
                  <a:ext cx="242378" cy="207749"/>
                </a:xfrm>
                <a:prstGeom prst="rect">
                  <a:avLst/>
                </a:prstGeom>
                <a:blipFill>
                  <a:blip r:embed="rId5"/>
                  <a:stretch>
                    <a:fillRect l="-55556" r="-33333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08">
                  <a:extLst>
                    <a:ext uri="{FF2B5EF4-FFF2-40B4-BE49-F238E27FC236}">
                      <a16:creationId xmlns:a16="http://schemas.microsoft.com/office/drawing/2014/main" id="{4F4ED393-F7CC-8ABE-3002-05F0F2896B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61849" y="2339915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4" name="TextBox 108">
                  <a:extLst>
                    <a:ext uri="{FF2B5EF4-FFF2-40B4-BE49-F238E27FC236}">
                      <a16:creationId xmlns:a16="http://schemas.microsoft.com/office/drawing/2014/main" id="{4F4ED393-F7CC-8ABE-3002-05F0F2896B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61849" y="2339915"/>
                  <a:ext cx="242378" cy="207749"/>
                </a:xfrm>
                <a:prstGeom prst="rect">
                  <a:avLst/>
                </a:prstGeom>
                <a:blipFill>
                  <a:blip r:embed="rId6"/>
                  <a:stretch>
                    <a:fillRect l="-14286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08">
                  <a:extLst>
                    <a:ext uri="{FF2B5EF4-FFF2-40B4-BE49-F238E27FC236}">
                      <a16:creationId xmlns:a16="http://schemas.microsoft.com/office/drawing/2014/main" id="{484922AE-54CC-737D-11A4-9D6B131C589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59857" y="2565594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5" name="TextBox 108">
                  <a:extLst>
                    <a:ext uri="{FF2B5EF4-FFF2-40B4-BE49-F238E27FC236}">
                      <a16:creationId xmlns:a16="http://schemas.microsoft.com/office/drawing/2014/main" id="{484922AE-54CC-737D-11A4-9D6B131C58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59857" y="2565594"/>
                  <a:ext cx="242378" cy="207749"/>
                </a:xfrm>
                <a:prstGeom prst="rect">
                  <a:avLst/>
                </a:prstGeom>
                <a:blipFill>
                  <a:blip r:embed="rId7"/>
                  <a:stretch>
                    <a:fillRect l="-55556" r="-36111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08">
                  <a:extLst>
                    <a:ext uri="{FF2B5EF4-FFF2-40B4-BE49-F238E27FC236}">
                      <a16:creationId xmlns:a16="http://schemas.microsoft.com/office/drawing/2014/main" id="{48477B1A-E673-F8A6-2F56-C5F8AB9550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96789" y="260159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7" name="TextBox 108">
                  <a:extLst>
                    <a:ext uri="{FF2B5EF4-FFF2-40B4-BE49-F238E27FC236}">
                      <a16:creationId xmlns:a16="http://schemas.microsoft.com/office/drawing/2014/main" id="{48477B1A-E673-F8A6-2F56-C5F8AB955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6789" y="2601590"/>
                  <a:ext cx="242378" cy="207749"/>
                </a:xfrm>
                <a:prstGeom prst="rect">
                  <a:avLst/>
                </a:prstGeom>
                <a:blipFill>
                  <a:blip r:embed="rId8"/>
                  <a:stretch>
                    <a:fillRect l="-11111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08">
                <a:extLst>
                  <a:ext uri="{FF2B5EF4-FFF2-40B4-BE49-F238E27FC236}">
                    <a16:creationId xmlns:a16="http://schemas.microsoft.com/office/drawing/2014/main" id="{F7BF1F9E-DE1E-E73C-19DA-0052B72207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408" y="3497191"/>
                <a:ext cx="1735666" cy="181396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𝑨</m:t>
                        </m:r>
                      </m:e>
                      <m:sub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𝑽𝒄</m:t>
                        </m:r>
                      </m:sub>
                    </m:sSub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+mn-ea"/>
                      </a:rPr>
                      <m:t>=</m:t>
                    </m:r>
                    <m:sSub>
                      <m:sSubPr>
                        <m:ctrlP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𝟐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(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𝒄</m:t>
                        </m:r>
                      </m:e>
                      <m:sub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𝒂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</m:sub>
                    </m:sSub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+mn-ea"/>
                      </a:rPr>
                      <m:t>)</m:t>
                    </m:r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ko-KR" sz="900" b="1" i="1" smtClean="0">
                        <a:solidFill>
                          <a:srgbClr val="555F57"/>
                        </a:solidFill>
                        <a:latin typeface="Cambria Math"/>
                        <a:ea typeface="Cambria Math"/>
                      </a:rPr>
                      <m:t>𝟓</m:t>
                    </m:r>
                    <m:sSub>
                      <m:sSubPr>
                        <m:ctrlP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Cambria Math"/>
                          </a:rPr>
                          <m:t>𝒄</m:t>
                        </m:r>
                      </m:e>
                      <m:sub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ko-KR" sz="900" b="1" dirty="0">
                    <a:solidFill>
                      <a:srgbClr val="555F57"/>
                    </a:solidFill>
                    <a:latin typeface="+mn-ea"/>
                    <a:ea typeface="+mn-ea"/>
                  </a:rPr>
                  <a:t> =</a:t>
                </a:r>
                <a:r>
                  <a:rPr lang="en-US" altLang="ko-KR" sz="900" b="1" dirty="0">
                    <a:solidFill>
                      <a:srgbClr val="555F5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900" b="1" i="1"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900" b="1" i="1">
                            <a:solidFill>
                              <a:srgbClr val="555F57"/>
                            </a:solidFill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altLang="ko-KR" sz="900" b="1" i="1">
                            <a:solidFill>
                              <a:srgbClr val="555F57"/>
                            </a:solidFill>
                            <a:latin typeface="Cambria Math"/>
                          </a:rPr>
                          <m:t>𝑽𝒄</m:t>
                        </m:r>
                        <m:r>
                          <a:rPr lang="en-US" altLang="ko-KR" sz="900" b="1" i="1" smtClean="0"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9" name="TextBox 108">
                <a:extLst>
                  <a:ext uri="{FF2B5EF4-FFF2-40B4-BE49-F238E27FC236}">
                    <a16:creationId xmlns:a16="http://schemas.microsoft.com/office/drawing/2014/main" id="{F7BF1F9E-DE1E-E73C-19DA-0052B72207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408" y="3497191"/>
                <a:ext cx="1735666" cy="181396"/>
              </a:xfrm>
              <a:prstGeom prst="rect">
                <a:avLst/>
              </a:prstGeom>
              <a:blipFill>
                <a:blip r:embed="rId9"/>
                <a:stretch>
                  <a:fillRect l="-1404" r="-351" b="-41379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그룹 20">
            <a:extLst>
              <a:ext uri="{FF2B5EF4-FFF2-40B4-BE49-F238E27FC236}">
                <a16:creationId xmlns:a16="http://schemas.microsoft.com/office/drawing/2014/main" id="{9F8326DF-929B-C276-A803-31917E4CBD58}"/>
              </a:ext>
            </a:extLst>
          </p:cNvPr>
          <p:cNvGrpSpPr/>
          <p:nvPr/>
        </p:nvGrpSpPr>
        <p:grpSpPr>
          <a:xfrm>
            <a:off x="3198317" y="2475285"/>
            <a:ext cx="2232054" cy="982036"/>
            <a:chOff x="1331640" y="4656158"/>
            <a:chExt cx="2652388" cy="1096497"/>
          </a:xfrm>
        </p:grpSpPr>
        <p:pic>
          <p:nvPicPr>
            <p:cNvPr id="24" name="Picture 16">
              <a:extLst>
                <a:ext uri="{FF2B5EF4-FFF2-40B4-BE49-F238E27FC236}">
                  <a16:creationId xmlns:a16="http://schemas.microsoft.com/office/drawing/2014/main" id="{2FF7406B-B35D-C580-0148-17A37AB3E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816" y="4656158"/>
              <a:ext cx="2646212" cy="1096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108">
                  <a:extLst>
                    <a:ext uri="{FF2B5EF4-FFF2-40B4-BE49-F238E27FC236}">
                      <a16:creationId xmlns:a16="http://schemas.microsoft.com/office/drawing/2014/main" id="{39748CE9-A8FB-D55B-889D-2E21EF9DE1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85187" y="467053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6" name="TextBox 108">
                  <a:extLst>
                    <a:ext uri="{FF2B5EF4-FFF2-40B4-BE49-F238E27FC236}">
                      <a16:creationId xmlns:a16="http://schemas.microsoft.com/office/drawing/2014/main" id="{39748CE9-A8FB-D55B-889D-2E21EF9DE1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85187" y="4670532"/>
                  <a:ext cx="242378" cy="207749"/>
                </a:xfrm>
                <a:prstGeom prst="rect">
                  <a:avLst/>
                </a:prstGeom>
                <a:blipFill>
                  <a:blip r:embed="rId11"/>
                  <a:stretch>
                    <a:fillRect l="-14706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108">
                  <a:extLst>
                    <a:ext uri="{FF2B5EF4-FFF2-40B4-BE49-F238E27FC236}">
                      <a16:creationId xmlns:a16="http://schemas.microsoft.com/office/drawing/2014/main" id="{46DEE28D-D6CB-1118-81B9-C76CDC0BC2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82403" y="4959098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7" name="TextBox 108">
                  <a:extLst>
                    <a:ext uri="{FF2B5EF4-FFF2-40B4-BE49-F238E27FC236}">
                      <a16:creationId xmlns:a16="http://schemas.microsoft.com/office/drawing/2014/main" id="{46DEE28D-D6CB-1118-81B9-C76CDC0BC2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82403" y="4959098"/>
                  <a:ext cx="242378" cy="207749"/>
                </a:xfrm>
                <a:prstGeom prst="rect">
                  <a:avLst/>
                </a:prstGeom>
                <a:blipFill>
                  <a:blip r:embed="rId12"/>
                  <a:stretch>
                    <a:fillRect l="-14706" b="-6667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108">
                  <a:extLst>
                    <a:ext uri="{FF2B5EF4-FFF2-40B4-BE49-F238E27FC236}">
                      <a16:creationId xmlns:a16="http://schemas.microsoft.com/office/drawing/2014/main" id="{CC40C301-422A-B42D-2BC6-FBB8AA10D8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31640" y="5310173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8" name="TextBox 108">
                  <a:extLst>
                    <a:ext uri="{FF2B5EF4-FFF2-40B4-BE49-F238E27FC236}">
                      <a16:creationId xmlns:a16="http://schemas.microsoft.com/office/drawing/2014/main" id="{CC40C301-422A-B42D-2BC6-FBB8AA10D8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31640" y="5310173"/>
                  <a:ext cx="242378" cy="207749"/>
                </a:xfrm>
                <a:prstGeom prst="rect">
                  <a:avLst/>
                </a:prstGeom>
                <a:blipFill>
                  <a:blip r:embed="rId13"/>
                  <a:stretch>
                    <a:fillRect l="-15152" b="-3226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108">
                  <a:extLst>
                    <a:ext uri="{FF2B5EF4-FFF2-40B4-BE49-F238E27FC236}">
                      <a16:creationId xmlns:a16="http://schemas.microsoft.com/office/drawing/2014/main" id="{5DA462F9-7DAD-F722-EF01-A59EEE83A0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01742" y="5282588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9" name="TextBox 108">
                  <a:extLst>
                    <a:ext uri="{FF2B5EF4-FFF2-40B4-BE49-F238E27FC236}">
                      <a16:creationId xmlns:a16="http://schemas.microsoft.com/office/drawing/2014/main" id="{5DA462F9-7DAD-F722-EF01-A59EEE83A0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1742" y="5282588"/>
                  <a:ext cx="242378" cy="207749"/>
                </a:xfrm>
                <a:prstGeom prst="rect">
                  <a:avLst/>
                </a:prstGeom>
                <a:blipFill>
                  <a:blip r:embed="rId14"/>
                  <a:stretch>
                    <a:fillRect l="-66667" r="-42424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08">
                <a:extLst>
                  <a:ext uri="{FF2B5EF4-FFF2-40B4-BE49-F238E27FC236}">
                    <a16:creationId xmlns:a16="http://schemas.microsoft.com/office/drawing/2014/main" id="{CEAE5CAD-1DD0-9A36-D6A3-1879974F73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169" y="3484015"/>
                <a:ext cx="1735666" cy="20774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𝑽𝒄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(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2" name="TextBox 108">
                <a:extLst>
                  <a:ext uri="{FF2B5EF4-FFF2-40B4-BE49-F238E27FC236}">
                    <a16:creationId xmlns:a16="http://schemas.microsoft.com/office/drawing/2014/main" id="{CEAE5CAD-1DD0-9A36-D6A3-1879974F7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69169" y="3484015"/>
                <a:ext cx="1735666" cy="207749"/>
              </a:xfrm>
              <a:prstGeom prst="rect">
                <a:avLst/>
              </a:prstGeom>
              <a:blipFill>
                <a:blip r:embed="rId15"/>
                <a:stretch>
                  <a:fillRect b="-11765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A17AA5-2A5D-3552-CBD5-657AA3705BF8}"/>
                  </a:ext>
                </a:extLst>
              </p:cNvPr>
              <p:cNvSpPr txBox="1"/>
              <p:nvPr/>
            </p:nvSpPr>
            <p:spPr>
              <a:xfrm>
                <a:off x="1018735" y="5781722"/>
                <a:ext cx="4721665" cy="379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3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이상의 가장자리에 의해 영향을 받는 앵커 검토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𝒄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𝒂</m:t>
                        </m:r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6A17AA5-2A5D-3552-CBD5-657AA3705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5781722"/>
                <a:ext cx="4721665" cy="37920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679B28-720D-25FE-0332-5928A423356A}"/>
                  </a:ext>
                </a:extLst>
              </p:cNvPr>
              <p:cNvSpPr txBox="1"/>
              <p:nvPr/>
            </p:nvSpPr>
            <p:spPr>
              <a:xfrm>
                <a:off x="4661861" y="6100598"/>
                <a:ext cx="3520251" cy="537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재산정 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max(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den>
                    </m:f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  </m:t>
                    </m:r>
                    <m:f>
                      <m:f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den>
                    </m:f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  </m:t>
                    </m:r>
                    <m:f>
                      <m:f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679B28-720D-25FE-0332-5928A4233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861" y="6100598"/>
                <a:ext cx="3520251" cy="53751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0B11C9-E7A4-BEA2-DC79-009362F61377}"/>
                  </a:ext>
                </a:extLst>
              </p:cNvPr>
              <p:cNvSpPr txBox="1"/>
              <p:nvPr/>
            </p:nvSpPr>
            <p:spPr>
              <a:xfrm>
                <a:off x="7340722" y="1428332"/>
                <a:ext cx="2673994" cy="61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e>
                      <m:sub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𝒄𝒃𝒈</m:t>
                        </m:r>
                      </m:sub>
                    </m:sSub>
                  </m:oMath>
                </a14:m>
                <a:r>
                  <a:rPr lang="ko-KR" altLang="en-US" sz="16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6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𝑽𝒄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ko-KR" sz="1600" b="1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𝑽𝒄𝒐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l-GR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𝝍</m:t>
                        </m:r>
                      </m:e>
                      <m:sub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𝒆𝒅</m:t>
                        </m:r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sub>
                    </m:sSub>
                    <m:sSub>
                      <m:sSubPr>
                        <m:ctrlP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𝑽</m:t>
                        </m:r>
                      </m:e>
                      <m:sub>
                        <m:r>
                          <a:rPr lang="en-US" altLang="ko-KR" sz="16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𝒃</m:t>
                        </m:r>
                      </m:sub>
                    </m:sSub>
                  </m:oMath>
                </a14:m>
                <a:endParaRPr lang="ko-KR" altLang="en-US" sz="16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0B11C9-E7A4-BEA2-DC79-009362F61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0722" y="1428332"/>
                <a:ext cx="2673994" cy="6169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그룹 39">
            <a:extLst>
              <a:ext uri="{FF2B5EF4-FFF2-40B4-BE49-F238E27FC236}">
                <a16:creationId xmlns:a16="http://schemas.microsoft.com/office/drawing/2014/main" id="{277FDC61-17C7-CD63-8898-5C7D95FD992B}"/>
              </a:ext>
            </a:extLst>
          </p:cNvPr>
          <p:cNvGrpSpPr/>
          <p:nvPr/>
        </p:nvGrpSpPr>
        <p:grpSpPr>
          <a:xfrm>
            <a:off x="5920966" y="2474238"/>
            <a:ext cx="2307959" cy="990282"/>
            <a:chOff x="5004048" y="2302795"/>
            <a:chExt cx="2189474" cy="867815"/>
          </a:xfrm>
        </p:grpSpPr>
        <p:pic>
          <p:nvPicPr>
            <p:cNvPr id="42" name="Picture 15">
              <a:extLst>
                <a:ext uri="{FF2B5EF4-FFF2-40B4-BE49-F238E27FC236}">
                  <a16:creationId xmlns:a16="http://schemas.microsoft.com/office/drawing/2014/main" id="{32167811-8FAC-B8F8-849B-AA401D561D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302795"/>
              <a:ext cx="2117466" cy="867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108">
                  <a:extLst>
                    <a:ext uri="{FF2B5EF4-FFF2-40B4-BE49-F238E27FC236}">
                      <a16:creationId xmlns:a16="http://schemas.microsoft.com/office/drawing/2014/main" id="{D527BA08-750C-009F-4545-C44C1D0EF9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04048" y="2858986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3" name="TextBox 108">
                  <a:extLst>
                    <a:ext uri="{FF2B5EF4-FFF2-40B4-BE49-F238E27FC236}">
                      <a16:creationId xmlns:a16="http://schemas.microsoft.com/office/drawing/2014/main" id="{D527BA08-750C-009F-4545-C44C1D0EF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04048" y="2858986"/>
                  <a:ext cx="242378" cy="207749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108">
                  <a:extLst>
                    <a:ext uri="{FF2B5EF4-FFF2-40B4-BE49-F238E27FC236}">
                      <a16:creationId xmlns:a16="http://schemas.microsoft.com/office/drawing/2014/main" id="{BB592694-4384-289A-01A4-B6298BA226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25766" y="260159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4" name="TextBox 108">
                  <a:extLst>
                    <a:ext uri="{FF2B5EF4-FFF2-40B4-BE49-F238E27FC236}">
                      <a16:creationId xmlns:a16="http://schemas.microsoft.com/office/drawing/2014/main" id="{BB592694-4384-289A-01A4-B6298BA226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25766" y="2601590"/>
                  <a:ext cx="242378" cy="207749"/>
                </a:xfrm>
                <a:prstGeom prst="rect">
                  <a:avLst/>
                </a:prstGeom>
                <a:blipFill>
                  <a:blip r:embed="rId21"/>
                  <a:stretch>
                    <a:fillRect l="-42857" r="-21429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108">
                  <a:extLst>
                    <a:ext uri="{FF2B5EF4-FFF2-40B4-BE49-F238E27FC236}">
                      <a16:creationId xmlns:a16="http://schemas.microsoft.com/office/drawing/2014/main" id="{91581313-5B26-8555-506E-3D060DEC7A3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99453" y="236681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5" name="TextBox 108">
                  <a:extLst>
                    <a:ext uri="{FF2B5EF4-FFF2-40B4-BE49-F238E27FC236}">
                      <a16:creationId xmlns:a16="http://schemas.microsoft.com/office/drawing/2014/main" id="{91581313-5B26-8555-506E-3D060DEC7A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99453" y="2366810"/>
                  <a:ext cx="242378" cy="207749"/>
                </a:xfrm>
                <a:prstGeom prst="rect">
                  <a:avLst/>
                </a:prstGeom>
                <a:blipFill>
                  <a:blip r:embed="rId22"/>
                  <a:stretch>
                    <a:fillRect l="-4878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108">
                  <a:extLst>
                    <a:ext uri="{FF2B5EF4-FFF2-40B4-BE49-F238E27FC236}">
                      <a16:creationId xmlns:a16="http://schemas.microsoft.com/office/drawing/2014/main" id="{5A18430F-A065-6712-DB41-4081E7FDA9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64866" y="263691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6" name="TextBox 108">
                  <a:extLst>
                    <a:ext uri="{FF2B5EF4-FFF2-40B4-BE49-F238E27FC236}">
                      <a16:creationId xmlns:a16="http://schemas.microsoft.com/office/drawing/2014/main" id="{5A18430F-A065-6712-DB41-4081E7FDA9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64866" y="2636912"/>
                  <a:ext cx="242378" cy="207749"/>
                </a:xfrm>
                <a:prstGeom prst="rect">
                  <a:avLst/>
                </a:prstGeom>
                <a:blipFill>
                  <a:blip r:embed="rId23"/>
                  <a:stretch>
                    <a:fillRect l="-238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108">
                <a:extLst>
                  <a:ext uri="{FF2B5EF4-FFF2-40B4-BE49-F238E27FC236}">
                    <a16:creationId xmlns:a16="http://schemas.microsoft.com/office/drawing/2014/main" id="{982DCEA9-8298-D3E4-8963-EB503C218D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62041" y="3484015"/>
                <a:ext cx="1175945" cy="20774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𝑽𝒄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(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41" name="TextBox 108">
                <a:extLst>
                  <a:ext uri="{FF2B5EF4-FFF2-40B4-BE49-F238E27FC236}">
                    <a16:creationId xmlns:a16="http://schemas.microsoft.com/office/drawing/2014/main" id="{982DCEA9-8298-D3E4-8963-EB503C218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62041" y="3484015"/>
                <a:ext cx="1175945" cy="207749"/>
              </a:xfrm>
              <a:prstGeom prst="rect">
                <a:avLst/>
              </a:prstGeom>
              <a:blipFill>
                <a:blip r:embed="rId24"/>
                <a:stretch>
                  <a:fillRect l="-1554" b="-11765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그룹 32">
            <a:extLst>
              <a:ext uri="{FF2B5EF4-FFF2-40B4-BE49-F238E27FC236}">
                <a16:creationId xmlns:a16="http://schemas.microsoft.com/office/drawing/2014/main" id="{2F105BAE-A404-22CC-7DFD-E4EE75B46652}"/>
              </a:ext>
            </a:extLst>
          </p:cNvPr>
          <p:cNvGrpSpPr/>
          <p:nvPr/>
        </p:nvGrpSpPr>
        <p:grpSpPr>
          <a:xfrm>
            <a:off x="8808383" y="2470616"/>
            <a:ext cx="2247110" cy="982035"/>
            <a:chOff x="4995624" y="4656157"/>
            <a:chExt cx="2247110" cy="1051396"/>
          </a:xfrm>
        </p:grpSpPr>
        <p:pic>
          <p:nvPicPr>
            <p:cNvPr id="35" name="Picture 11">
              <a:extLst>
                <a:ext uri="{FF2B5EF4-FFF2-40B4-BE49-F238E27FC236}">
                  <a16:creationId xmlns:a16="http://schemas.microsoft.com/office/drawing/2014/main" id="{C4F6DFDC-DF4C-FE32-0463-B2F0782E4E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656157"/>
              <a:ext cx="2238686" cy="1051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108">
                  <a:extLst>
                    <a:ext uri="{FF2B5EF4-FFF2-40B4-BE49-F238E27FC236}">
                      <a16:creationId xmlns:a16="http://schemas.microsoft.com/office/drawing/2014/main" id="{D8DEC153-B6DC-19D5-7728-1BB4448120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95624" y="5310173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6" name="TextBox 108">
                  <a:extLst>
                    <a:ext uri="{FF2B5EF4-FFF2-40B4-BE49-F238E27FC236}">
                      <a16:creationId xmlns:a16="http://schemas.microsoft.com/office/drawing/2014/main" id="{D8DEC153-B6DC-19D5-7728-1BB4448120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5624" y="5310173"/>
                  <a:ext cx="242378" cy="207749"/>
                </a:xfrm>
                <a:prstGeom prst="rect">
                  <a:avLst/>
                </a:prstGeom>
                <a:blipFill>
                  <a:blip r:embed="rId26"/>
                  <a:stretch>
                    <a:fillRect l="-5000" b="-312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108">
                  <a:extLst>
                    <a:ext uri="{FF2B5EF4-FFF2-40B4-BE49-F238E27FC236}">
                      <a16:creationId xmlns:a16="http://schemas.microsoft.com/office/drawing/2014/main" id="{DB409203-9926-829D-7688-67DB77E268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07836" y="482477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7" name="TextBox 108">
                  <a:extLst>
                    <a:ext uri="{FF2B5EF4-FFF2-40B4-BE49-F238E27FC236}">
                      <a16:creationId xmlns:a16="http://schemas.microsoft.com/office/drawing/2014/main" id="{DB409203-9926-829D-7688-67DB77E268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607836" y="4824772"/>
                  <a:ext cx="242378" cy="207749"/>
                </a:xfrm>
                <a:prstGeom prst="rect">
                  <a:avLst/>
                </a:prstGeom>
                <a:blipFill>
                  <a:blip r:embed="rId27"/>
                  <a:stretch>
                    <a:fillRect l="-5000" b="-625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108">
                  <a:extLst>
                    <a:ext uri="{FF2B5EF4-FFF2-40B4-BE49-F238E27FC236}">
                      <a16:creationId xmlns:a16="http://schemas.microsoft.com/office/drawing/2014/main" id="{96EADD83-5692-5495-3B10-FDC4C07421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46519" y="5102424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8" name="TextBox 108">
                  <a:extLst>
                    <a:ext uri="{FF2B5EF4-FFF2-40B4-BE49-F238E27FC236}">
                      <a16:creationId xmlns:a16="http://schemas.microsoft.com/office/drawing/2014/main" id="{96EADD83-5692-5495-3B10-FDC4C07421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946519" y="5102424"/>
                  <a:ext cx="242378" cy="207749"/>
                </a:xfrm>
                <a:prstGeom prst="rect">
                  <a:avLst/>
                </a:prstGeom>
                <a:blipFill>
                  <a:blip r:embed="rId28"/>
                  <a:stretch>
                    <a:fillRect l="-5000" b="-6452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108">
                <a:extLst>
                  <a:ext uri="{FF2B5EF4-FFF2-40B4-BE49-F238E27FC236}">
                    <a16:creationId xmlns:a16="http://schemas.microsoft.com/office/drawing/2014/main" id="{3E89507C-2E37-200D-7714-B81A0AA0EA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33823" y="3482984"/>
                <a:ext cx="1735666" cy="20774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𝑽𝒄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(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4" name="TextBox 108">
                <a:extLst>
                  <a:ext uri="{FF2B5EF4-FFF2-40B4-BE49-F238E27FC236}">
                    <a16:creationId xmlns:a16="http://schemas.microsoft.com/office/drawing/2014/main" id="{3E89507C-2E37-200D-7714-B81A0AA0E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33823" y="3482984"/>
                <a:ext cx="1735666" cy="207749"/>
              </a:xfrm>
              <a:prstGeom prst="rect">
                <a:avLst/>
              </a:prstGeom>
              <a:blipFill>
                <a:blip r:embed="rId29"/>
                <a:stretch>
                  <a:fillRect b="-14706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E3801205-7E9B-FE0F-B6EA-F660360E6123}"/>
              </a:ext>
            </a:extLst>
          </p:cNvPr>
          <p:cNvSpPr txBox="1"/>
          <p:nvPr/>
        </p:nvSpPr>
        <p:spPr>
          <a:xfrm>
            <a:off x="374057" y="2171890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제한을 받지 않는 경우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0C4F58-6609-D09E-540E-BC55C7AF36A8}"/>
              </a:ext>
            </a:extLst>
          </p:cNvPr>
          <p:cNvSpPr txBox="1"/>
          <p:nvPr/>
        </p:nvSpPr>
        <p:spPr>
          <a:xfrm>
            <a:off x="3141167" y="2171890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2) </a:t>
            </a:r>
            <a:r>
              <a:rPr lang="ko-KR" altLang="en-US" sz="1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연단 제한 받는 경우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0E59B6-4204-C3E9-F9A8-4F206106DF5F}"/>
              </a:ext>
            </a:extLst>
          </p:cNvPr>
          <p:cNvSpPr txBox="1"/>
          <p:nvPr/>
        </p:nvSpPr>
        <p:spPr>
          <a:xfrm>
            <a:off x="5939721" y="2171890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3) </a:t>
            </a:r>
            <a:r>
              <a:rPr lang="ko-KR" altLang="en-US" sz="1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높이 제한 받는 경우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223993-47E3-03B9-9AF6-0D66F80EDB86}"/>
              </a:ext>
            </a:extLst>
          </p:cNvPr>
          <p:cNvSpPr txBox="1"/>
          <p:nvPr/>
        </p:nvSpPr>
        <p:spPr>
          <a:xfrm>
            <a:off x="8738275" y="2171890"/>
            <a:ext cx="2602825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4) </a:t>
            </a:r>
            <a:r>
              <a:rPr lang="ko-KR" altLang="en-US" sz="1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연단 및 높이에 제한 받는 경우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108">
                <a:extLst>
                  <a:ext uri="{FF2B5EF4-FFF2-40B4-BE49-F238E27FC236}">
                    <a16:creationId xmlns:a16="http://schemas.microsoft.com/office/drawing/2014/main" id="{5087F1BB-0A36-C487-5EB0-970A663057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8317" y="5335339"/>
                <a:ext cx="1735666" cy="20774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𝑽𝒄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(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)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52" name="TextBox 108">
                <a:extLst>
                  <a:ext uri="{FF2B5EF4-FFF2-40B4-BE49-F238E27FC236}">
                    <a16:creationId xmlns:a16="http://schemas.microsoft.com/office/drawing/2014/main" id="{5087F1BB-0A36-C487-5EB0-970A66305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98317" y="5335339"/>
                <a:ext cx="1735666" cy="207749"/>
              </a:xfrm>
              <a:prstGeom prst="rect">
                <a:avLst/>
              </a:prstGeom>
              <a:blipFill>
                <a:blip r:embed="rId30"/>
                <a:stretch>
                  <a:fillRect b="-11765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108">
                <a:extLst>
                  <a:ext uri="{FF2B5EF4-FFF2-40B4-BE49-F238E27FC236}">
                    <a16:creationId xmlns:a16="http://schemas.microsoft.com/office/drawing/2014/main" id="{607995B6-7804-35F9-3B7C-73A51E768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73147" y="5544050"/>
                <a:ext cx="2264567" cy="20774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𝑽𝒄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(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+mn-ea"/>
                        </a:rPr>
                        <m:t>)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57" name="TextBox 108">
                <a:extLst>
                  <a:ext uri="{FF2B5EF4-FFF2-40B4-BE49-F238E27FC236}">
                    <a16:creationId xmlns:a16="http://schemas.microsoft.com/office/drawing/2014/main" id="{607995B6-7804-35F9-3B7C-73A51E768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73147" y="5544050"/>
                <a:ext cx="2264567" cy="207749"/>
              </a:xfrm>
              <a:prstGeom prst="rect">
                <a:avLst/>
              </a:prstGeom>
              <a:blipFill>
                <a:blip r:embed="rId31"/>
                <a:stretch>
                  <a:fillRect b="-11429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그룹 69">
            <a:extLst>
              <a:ext uri="{FF2B5EF4-FFF2-40B4-BE49-F238E27FC236}">
                <a16:creationId xmlns:a16="http://schemas.microsoft.com/office/drawing/2014/main" id="{7E1FD288-46F2-2F05-DC58-FE1EFC166C1B}"/>
              </a:ext>
            </a:extLst>
          </p:cNvPr>
          <p:cNvGrpSpPr/>
          <p:nvPr/>
        </p:nvGrpSpPr>
        <p:grpSpPr>
          <a:xfrm>
            <a:off x="6909497" y="4121482"/>
            <a:ext cx="2944379" cy="1417717"/>
            <a:chOff x="873238" y="4149080"/>
            <a:chExt cx="3747888" cy="1875367"/>
          </a:xfrm>
        </p:grpSpPr>
        <p:pic>
          <p:nvPicPr>
            <p:cNvPr id="72" name="Picture 2">
              <a:extLst>
                <a:ext uri="{FF2B5EF4-FFF2-40B4-BE49-F238E27FC236}">
                  <a16:creationId xmlns:a16="http://schemas.microsoft.com/office/drawing/2014/main" id="{73CC8D62-1B57-B935-2003-C0F81217E3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4149080"/>
              <a:ext cx="3721534" cy="1853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108">
                  <a:extLst>
                    <a:ext uri="{FF2B5EF4-FFF2-40B4-BE49-F238E27FC236}">
                      <a16:creationId xmlns:a16="http://schemas.microsoft.com/office/drawing/2014/main" id="{1C366A78-A079-84DA-3310-D911BB573D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3238" y="4971791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3" name="TextBox 108">
                  <a:extLst>
                    <a:ext uri="{FF2B5EF4-FFF2-40B4-BE49-F238E27FC236}">
                      <a16:creationId xmlns:a16="http://schemas.microsoft.com/office/drawing/2014/main" id="{1C366A78-A079-84DA-3310-D911BB573D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3238" y="4971791"/>
                  <a:ext cx="242378" cy="207749"/>
                </a:xfrm>
                <a:prstGeom prst="rect">
                  <a:avLst/>
                </a:prstGeom>
                <a:blipFill>
                  <a:blip r:embed="rId33"/>
                  <a:stretch>
                    <a:fillRect l="-15625" b="-11538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108">
                  <a:extLst>
                    <a:ext uri="{FF2B5EF4-FFF2-40B4-BE49-F238E27FC236}">
                      <a16:creationId xmlns:a16="http://schemas.microsoft.com/office/drawing/2014/main" id="{F44F7391-2900-7A2D-4A4C-7CB388690D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2511" y="4941168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4" name="TextBox 108">
                  <a:extLst>
                    <a:ext uri="{FF2B5EF4-FFF2-40B4-BE49-F238E27FC236}">
                      <a16:creationId xmlns:a16="http://schemas.microsoft.com/office/drawing/2014/main" id="{F44F7391-2900-7A2D-4A4C-7CB388690D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2511" y="4941168"/>
                  <a:ext cx="242378" cy="207749"/>
                </a:xfrm>
                <a:prstGeom prst="rect">
                  <a:avLst/>
                </a:prstGeom>
                <a:blipFill>
                  <a:blip r:embed="rId34"/>
                  <a:stretch>
                    <a:fillRect l="-74194" r="-48387" b="-1923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108">
                  <a:extLst>
                    <a:ext uri="{FF2B5EF4-FFF2-40B4-BE49-F238E27FC236}">
                      <a16:creationId xmlns:a16="http://schemas.microsoft.com/office/drawing/2014/main" id="{7302BF89-09D9-7469-1075-E668E7542DD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79712" y="4293096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5" name="TextBox 108">
                  <a:extLst>
                    <a:ext uri="{FF2B5EF4-FFF2-40B4-BE49-F238E27FC236}">
                      <a16:creationId xmlns:a16="http://schemas.microsoft.com/office/drawing/2014/main" id="{7302BF89-09D9-7469-1075-E668E7542D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979712" y="4293096"/>
                  <a:ext cx="242378" cy="207749"/>
                </a:xfrm>
                <a:prstGeom prst="rect">
                  <a:avLst/>
                </a:prstGeom>
                <a:blipFill>
                  <a:blip r:embed="rId35"/>
                  <a:stretch>
                    <a:fillRect l="-19355" b="-1538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108">
                  <a:extLst>
                    <a:ext uri="{FF2B5EF4-FFF2-40B4-BE49-F238E27FC236}">
                      <a16:creationId xmlns:a16="http://schemas.microsoft.com/office/drawing/2014/main" id="{D48516C5-C029-B2E0-9FB9-F7BAC0A90C2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02511" y="4293096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6" name="TextBox 108">
                  <a:extLst>
                    <a:ext uri="{FF2B5EF4-FFF2-40B4-BE49-F238E27FC236}">
                      <a16:creationId xmlns:a16="http://schemas.microsoft.com/office/drawing/2014/main" id="{D48516C5-C029-B2E0-9FB9-F7BAC0A90C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02511" y="4293096"/>
                  <a:ext cx="242378" cy="207749"/>
                </a:xfrm>
                <a:prstGeom prst="rect">
                  <a:avLst/>
                </a:prstGeom>
                <a:blipFill>
                  <a:blip r:embed="rId36"/>
                  <a:stretch>
                    <a:fillRect l="-6452" b="-1538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108">
                  <a:extLst>
                    <a:ext uri="{FF2B5EF4-FFF2-40B4-BE49-F238E27FC236}">
                      <a16:creationId xmlns:a16="http://schemas.microsoft.com/office/drawing/2014/main" id="{51AE4201-4DED-24E9-4214-C3DEF36BC5B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90603" y="4536015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7" name="TextBox 108">
                  <a:extLst>
                    <a:ext uri="{FF2B5EF4-FFF2-40B4-BE49-F238E27FC236}">
                      <a16:creationId xmlns:a16="http://schemas.microsoft.com/office/drawing/2014/main" id="{51AE4201-4DED-24E9-4214-C3DEF36BC5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90603" y="4536015"/>
                  <a:ext cx="242378" cy="207749"/>
                </a:xfrm>
                <a:prstGeom prst="rect">
                  <a:avLst/>
                </a:prstGeom>
                <a:blipFill>
                  <a:blip r:embed="rId37"/>
                  <a:stretch>
                    <a:fillRect l="-74194" r="-45161" b="-1923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108">
                  <a:extLst>
                    <a:ext uri="{FF2B5EF4-FFF2-40B4-BE49-F238E27FC236}">
                      <a16:creationId xmlns:a16="http://schemas.microsoft.com/office/drawing/2014/main" id="{CCFA5656-7E9D-E049-5779-AE13E2BFDE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51720" y="5816698"/>
                  <a:ext cx="1382996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.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𝟓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78" name="TextBox 108">
                  <a:extLst>
                    <a:ext uri="{FF2B5EF4-FFF2-40B4-BE49-F238E27FC236}">
                      <a16:creationId xmlns:a16="http://schemas.microsoft.com/office/drawing/2014/main" id="{CCFA5656-7E9D-E049-5779-AE13E2BFDE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051720" y="5816698"/>
                  <a:ext cx="1382996" cy="207749"/>
                </a:xfrm>
                <a:prstGeom prst="rect">
                  <a:avLst/>
                </a:prstGeom>
                <a:blipFill>
                  <a:blip r:embed="rId38"/>
                  <a:stretch>
                    <a:fillRect l="-5028" r="-559" b="-1538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TextBox 108">
              <a:extLst>
                <a:ext uri="{FF2B5EF4-FFF2-40B4-BE49-F238E27FC236}">
                  <a16:creationId xmlns:a16="http://schemas.microsoft.com/office/drawing/2014/main" id="{15671086-AE39-93F6-7167-128FC2059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3675" y="5517232"/>
              <a:ext cx="939577" cy="20774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defRPr/>
              </a:pPr>
              <a:r>
                <a:rPr lang="ko-KR" alt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간섭면적</a:t>
              </a:r>
              <a:endParaRPr lang="en-US" altLang="ko-KR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56CBAE86-3709-19B2-A291-3A3644FA0691}"/>
              </a:ext>
            </a:extLst>
          </p:cNvPr>
          <p:cNvGrpSpPr/>
          <p:nvPr/>
        </p:nvGrpSpPr>
        <p:grpSpPr>
          <a:xfrm>
            <a:off x="2081020" y="4114929"/>
            <a:ext cx="3784577" cy="1209318"/>
            <a:chOff x="2081020" y="4196472"/>
            <a:chExt cx="3784577" cy="1209318"/>
          </a:xfrm>
        </p:grpSpPr>
        <p:pic>
          <p:nvPicPr>
            <p:cNvPr id="81" name="Picture 13">
              <a:extLst>
                <a:ext uri="{FF2B5EF4-FFF2-40B4-BE49-F238E27FC236}">
                  <a16:creationId xmlns:a16="http://schemas.microsoft.com/office/drawing/2014/main" id="{029F2477-8E01-E81E-34EA-A2AC7EE8D6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064" y="4196472"/>
              <a:ext cx="3721533" cy="1209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" name="그룹 81">
              <a:extLst>
                <a:ext uri="{FF2B5EF4-FFF2-40B4-BE49-F238E27FC236}">
                  <a16:creationId xmlns:a16="http://schemas.microsoft.com/office/drawing/2014/main" id="{96ADAB66-0DF5-0E78-3A3E-4557EED0AB34}"/>
                </a:ext>
              </a:extLst>
            </p:cNvPr>
            <p:cNvGrpSpPr/>
            <p:nvPr/>
          </p:nvGrpSpPr>
          <p:grpSpPr>
            <a:xfrm>
              <a:off x="2081020" y="4298487"/>
              <a:ext cx="2259431" cy="855821"/>
              <a:chOff x="836549" y="2393705"/>
              <a:chExt cx="2259431" cy="8558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108">
                    <a:extLst>
                      <a:ext uri="{FF2B5EF4-FFF2-40B4-BE49-F238E27FC236}">
                        <a16:creationId xmlns:a16="http://schemas.microsoft.com/office/drawing/2014/main" id="{A240A12F-0C90-9B77-9B6C-3180D0C821B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35428" y="2393705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𝒂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2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35428" y="2393705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0"/>
                    <a:stretch>
                      <a:fillRect l="-2500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108">
                    <a:extLst>
                      <a:ext uri="{FF2B5EF4-FFF2-40B4-BE49-F238E27FC236}">
                        <a16:creationId xmlns:a16="http://schemas.microsoft.com/office/drawing/2014/main" id="{323FF4BA-E93D-90E8-0032-709DF2561FE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53602" y="2402958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4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853602" y="2402958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1"/>
                    <a:stretch>
                      <a:fillRect b="-2941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108">
                    <a:extLst>
                      <a:ext uri="{FF2B5EF4-FFF2-40B4-BE49-F238E27FC236}">
                        <a16:creationId xmlns:a16="http://schemas.microsoft.com/office/drawing/2014/main" id="{924B120B-1EE7-830E-8620-D970FDB1B82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6549" y="3041777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𝒂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5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36549" y="3041777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2"/>
                    <a:stretch>
                      <a:fillRect l="-2500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TextBox 108">
                    <a:extLst>
                      <a:ext uri="{FF2B5EF4-FFF2-40B4-BE49-F238E27FC236}">
                        <a16:creationId xmlns:a16="http://schemas.microsoft.com/office/drawing/2014/main" id="{66DD3277-F0D6-98EB-F8B9-D45C6DEC21E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8227" y="2996952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.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𝟓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𝒂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6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098227" y="2996952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3"/>
                    <a:stretch>
                      <a:fillRect l="-45000" r="-25000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108">
                    <a:extLst>
                      <a:ext uri="{FF2B5EF4-FFF2-40B4-BE49-F238E27FC236}">
                        <a16:creationId xmlns:a16="http://schemas.microsoft.com/office/drawing/2014/main" id="{ADD29E59-9F88-A07E-0E28-F42386424FF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27272" y="2628485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.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𝟓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𝒂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7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827272" y="2628485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4"/>
                    <a:stretch>
                      <a:fillRect l="-45000" r="-25000" b="-2941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TextBox 108">
                    <a:extLst>
                      <a:ext uri="{FF2B5EF4-FFF2-40B4-BE49-F238E27FC236}">
                        <a16:creationId xmlns:a16="http://schemas.microsoft.com/office/drawing/2014/main" id="{39011350-A347-9FC2-5F95-C05FD5A1A41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57414" y="2681737"/>
                    <a:ext cx="242378" cy="207749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lIns="0" tIns="0" rIns="0" bIns="0" anchor="ctr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굴림" charset="-127"/>
                        <a:ea typeface="굴림" charset="-127"/>
                      </a:defRPr>
                    </a:lvl9pPr>
                  </a:lstStyle>
                  <a:p>
                    <a:pPr algn="ctr" eaLnBrk="1" hangingPunct="1">
                      <a:lnSpc>
                        <a:spcPct val="150000"/>
                      </a:lnSpc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𝒂</m:t>
                              </m:r>
                              <m:r>
                                <a:rPr lang="en-US" altLang="ko-KR" sz="900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/>
                                  <a:ea typeface="+mn-ea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n-US" altLang="ko-KR" sz="9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38" name="TextBox 1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457414" y="2681737"/>
                    <a:ext cx="242378" cy="207749"/>
                  </a:xfrm>
                  <a:prstGeom prst="rect">
                    <a:avLst/>
                  </a:prstGeom>
                  <a:blipFill rotWithShape="1">
                    <a:blip r:embed="rId45"/>
                    <a:stretch>
                      <a:fillRect l="-5000" b="-2941"/>
                    </a:stretch>
                  </a:blipFill>
                  <a:ln w="12700">
                    <a:noFill/>
                  </a:ln>
                  <a:extLst/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CB968ED-919A-81F8-68C8-DD0549E15CA5}"/>
              </a:ext>
            </a:extLst>
          </p:cNvPr>
          <p:cNvSpPr txBox="1"/>
          <p:nvPr/>
        </p:nvSpPr>
        <p:spPr>
          <a:xfrm>
            <a:off x="2090981" y="3800977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5)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단일저항 받침의 경우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4FD10AD-47A3-2EE3-5DCA-5712FFFADBF1}"/>
              </a:ext>
            </a:extLst>
          </p:cNvPr>
          <p:cNvSpPr txBox="1"/>
          <p:nvPr/>
        </p:nvSpPr>
        <p:spPr>
          <a:xfrm>
            <a:off x="6891432" y="3800977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6)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그룹저항 받침의 경우</a:t>
            </a: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10774921-CE09-982E-42C9-F8B1ED6FD7A8}"/>
              </a:ext>
            </a:extLst>
          </p:cNvPr>
          <p:cNvSpPr/>
          <p:nvPr/>
        </p:nvSpPr>
        <p:spPr>
          <a:xfrm>
            <a:off x="2870200" y="4712725"/>
            <a:ext cx="1130552" cy="439905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0D6AEA38-EC13-754A-4299-85696A099F3F}"/>
              </a:ext>
            </a:extLst>
          </p:cNvPr>
          <p:cNvSpPr/>
          <p:nvPr/>
        </p:nvSpPr>
        <p:spPr>
          <a:xfrm>
            <a:off x="7527696" y="4610901"/>
            <a:ext cx="1686154" cy="340497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C1757AA4-FD67-2EED-0C72-8EFDC6858560}"/>
              </a:ext>
            </a:extLst>
          </p:cNvPr>
          <p:cNvSpPr/>
          <p:nvPr/>
        </p:nvSpPr>
        <p:spPr>
          <a:xfrm>
            <a:off x="1066346" y="2946507"/>
            <a:ext cx="997886" cy="372610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2941B8C5-9238-4C47-0623-5C995E805B60}"/>
              </a:ext>
            </a:extLst>
          </p:cNvPr>
          <p:cNvSpPr/>
          <p:nvPr/>
        </p:nvSpPr>
        <p:spPr>
          <a:xfrm>
            <a:off x="3548830" y="2940156"/>
            <a:ext cx="1022766" cy="3957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FBBEA06B-4737-E9FE-E941-12BB6C2EE035}"/>
              </a:ext>
            </a:extLst>
          </p:cNvPr>
          <p:cNvSpPr/>
          <p:nvPr/>
        </p:nvSpPr>
        <p:spPr>
          <a:xfrm>
            <a:off x="3776127" y="2933475"/>
            <a:ext cx="795469" cy="395739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CE0AA628-1A8C-767F-AADC-3795A60508E8}"/>
              </a:ext>
            </a:extLst>
          </p:cNvPr>
          <p:cNvSpPr/>
          <p:nvPr/>
        </p:nvSpPr>
        <p:spPr>
          <a:xfrm>
            <a:off x="6373373" y="3092556"/>
            <a:ext cx="1154323" cy="3957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090F5AA-6BD8-9ED1-E842-E2E2B37DC789}"/>
              </a:ext>
            </a:extLst>
          </p:cNvPr>
          <p:cNvSpPr/>
          <p:nvPr/>
        </p:nvSpPr>
        <p:spPr>
          <a:xfrm>
            <a:off x="6372842" y="3085876"/>
            <a:ext cx="1154854" cy="314716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465A2EC7-C0F3-F4C3-4680-647B4A3618B8}"/>
              </a:ext>
            </a:extLst>
          </p:cNvPr>
          <p:cNvSpPr/>
          <p:nvPr/>
        </p:nvSpPr>
        <p:spPr>
          <a:xfrm>
            <a:off x="8885433" y="3096414"/>
            <a:ext cx="1154323" cy="3957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7C9516A-226E-0D06-BBA4-5E55DA32665A}"/>
              </a:ext>
            </a:extLst>
          </p:cNvPr>
          <p:cNvSpPr/>
          <p:nvPr/>
        </p:nvSpPr>
        <p:spPr>
          <a:xfrm>
            <a:off x="9129292" y="3089734"/>
            <a:ext cx="910463" cy="246161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209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4" grpId="0" animBg="1"/>
      <p:bldP spid="95" grpId="0" animBg="1"/>
      <p:bldP spid="96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34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684CDE2-AF7F-0761-1A92-5DFC8394BD08}"/>
              </a:ext>
            </a:extLst>
          </p:cNvPr>
          <p:cNvSpPr/>
          <p:nvPr/>
        </p:nvSpPr>
        <p:spPr>
          <a:xfrm>
            <a:off x="4995220" y="295524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E2C3748-C710-887C-C68B-3396138CA2F0}"/>
              </a:ext>
            </a:extLst>
          </p:cNvPr>
          <p:cNvSpPr/>
          <p:nvPr/>
        </p:nvSpPr>
        <p:spPr>
          <a:xfrm>
            <a:off x="42923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 본체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626135A-7AF9-7D86-70AA-89E66A0B41C7}"/>
              </a:ext>
            </a:extLst>
          </p:cNvPr>
          <p:cNvSpPr/>
          <p:nvPr/>
        </p:nvSpPr>
        <p:spPr>
          <a:xfrm>
            <a:off x="6006828" y="3990742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rgbClr val="EEF1F1"/>
                </a:solidFill>
                <a:ea typeface="KoPub돋움체 Medium" panose="00000600000000000000"/>
              </a:rPr>
              <a:t>앵커부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2C3A54D-DB41-36C6-42C6-321FF0C11645}"/>
              </a:ext>
            </a:extLst>
          </p:cNvPr>
          <p:cNvSpPr/>
          <p:nvPr/>
        </p:nvSpPr>
        <p:spPr>
          <a:xfrm>
            <a:off x="6006827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콘크리트파괴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06D901F-23E1-4B26-6E4D-84A3F1044B5E}"/>
              </a:ext>
            </a:extLst>
          </p:cNvPr>
          <p:cNvSpPr/>
          <p:nvPr/>
        </p:nvSpPr>
        <p:spPr>
          <a:xfrm>
            <a:off x="2144179" y="4912987"/>
            <a:ext cx="126099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강재파괴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9AF3C1-E0AE-6B45-B20D-09BF203A1537}"/>
              </a:ext>
            </a:extLst>
          </p:cNvPr>
          <p:cNvSpPr/>
          <p:nvPr/>
        </p:nvSpPr>
        <p:spPr>
          <a:xfrm>
            <a:off x="9638128" y="4912987"/>
            <a:ext cx="1525808" cy="309628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rgbClr val="EEF1F1"/>
                </a:solidFill>
                <a:ea typeface="KoPub돋움체 Medium" panose="00000600000000000000"/>
              </a:rPr>
              <a:t>프라이아웃파괴</a:t>
            </a:r>
            <a:endParaRPr lang="ko-KR" altLang="en-US" sz="120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6876D886-4E9F-D197-1325-1D9BA48A8647}"/>
              </a:ext>
            </a:extLst>
          </p:cNvPr>
          <p:cNvCxnSpPr>
            <a:cxnSpLocks/>
            <a:stCxn id="12" idx="2"/>
            <a:endCxn id="14" idx="0"/>
          </p:cNvCxnSpPr>
          <p:nvPr/>
        </p:nvCxnSpPr>
        <p:spPr>
          <a:xfrm rot="5400000">
            <a:off x="4399695" y="2675354"/>
            <a:ext cx="612617" cy="3862649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연결선: 꺾임 23">
            <a:extLst>
              <a:ext uri="{FF2B5EF4-FFF2-40B4-BE49-F238E27FC236}">
                <a16:creationId xmlns:a16="http://schemas.microsoft.com/office/drawing/2014/main" id="{8455B454-EDED-092A-F98F-D3244A5C2ADD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 rot="16200000" flipH="1">
            <a:off x="8212871" y="2724825"/>
            <a:ext cx="612617" cy="3763705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CE727873-D5F3-760C-80A6-614B081AA600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 flipH="1">
            <a:off x="6637326" y="4300370"/>
            <a:ext cx="1" cy="612617"/>
          </a:xfrm>
          <a:prstGeom prst="straightConnector1">
            <a:avLst/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>
            <a:extLst>
              <a:ext uri="{FF2B5EF4-FFF2-40B4-BE49-F238E27FC236}">
                <a16:creationId xmlns:a16="http://schemas.microsoft.com/office/drawing/2014/main" id="{7FF8198A-5C73-F1D0-7095-551789AC5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032" y="5383621"/>
            <a:ext cx="1385292" cy="13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>
            <a:extLst>
              <a:ext uri="{FF2B5EF4-FFF2-40B4-BE49-F238E27FC236}">
                <a16:creationId xmlns:a16="http://schemas.microsoft.com/office/drawing/2014/main" id="{A7826572-1021-6EC1-F6C8-60AAF7AC4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155" y="5391411"/>
            <a:ext cx="4375630" cy="13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2AE27C5-5863-8861-559C-10E3639130F8}"/>
              </a:ext>
            </a:extLst>
          </p:cNvPr>
          <p:cNvCxnSpPr>
            <a:cxnSpLocks/>
            <a:stCxn id="26" idx="2"/>
            <a:endCxn id="9" idx="0"/>
          </p:cNvCxnSpPr>
          <p:nvPr/>
        </p:nvCxnSpPr>
        <p:spPr>
          <a:xfrm rot="5400000">
            <a:off x="5028787" y="3261405"/>
            <a:ext cx="623378" cy="835297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745DA195-076B-2331-E52F-01EEF8AC96FA}"/>
              </a:ext>
            </a:extLst>
          </p:cNvPr>
          <p:cNvCxnSpPr>
            <a:cxnSpLocks/>
            <a:stCxn id="26" idx="2"/>
            <a:endCxn id="12" idx="0"/>
          </p:cNvCxnSpPr>
          <p:nvPr/>
        </p:nvCxnSpPr>
        <p:spPr>
          <a:xfrm rot="16200000" flipH="1">
            <a:off x="5886036" y="3239451"/>
            <a:ext cx="623378" cy="879203"/>
          </a:xfrm>
          <a:prstGeom prst="bentConnector3">
            <a:avLst>
              <a:gd name="adj1" fmla="val 50000"/>
            </a:avLst>
          </a:prstGeom>
          <a:ln w="12700">
            <a:solidFill>
              <a:srgbClr val="5C8D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그래픽 71">
            <a:extLst>
              <a:ext uri="{FF2B5EF4-FFF2-40B4-BE49-F238E27FC236}">
                <a16:creationId xmlns:a16="http://schemas.microsoft.com/office/drawing/2014/main" id="{0EBA9A77-A34C-99C7-1D83-5EBEDBE6AC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012058" y="3747708"/>
            <a:ext cx="343533" cy="3274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761910"/>
            <a:ext cx="10106465" cy="102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앵커부의 전단강도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받침본체에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작용하는 평가지진하중에 의하여 앵커 볼트에 발생하는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전단력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평가는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교축직각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각 방향에 대하여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0070C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과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C0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소요성능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비교하여 평가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D15DF20-FA8F-0E79-3CEC-1FEEEECBD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484" y="5352919"/>
            <a:ext cx="1488452" cy="135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7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35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05E4A-EECA-C0E2-1BD7-A8AF62CE3317}"/>
              </a:ext>
            </a:extLst>
          </p:cNvPr>
          <p:cNvSpPr txBox="1"/>
          <p:nvPr/>
        </p:nvSpPr>
        <p:spPr>
          <a:xfrm>
            <a:off x="1018735" y="1895647"/>
            <a:ext cx="10106465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콘크리트가 저항하는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코핑부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상면 투영면적에 대해 결정</a:t>
            </a:r>
            <a:endParaRPr lang="en-US" altLang="ko-KR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투영면적은 앵커 수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 간격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연단거리의 영향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C0217F-679A-4311-80FE-4F6FA9F80FA6}"/>
              </a:ext>
            </a:extLst>
          </p:cNvPr>
          <p:cNvSpPr txBox="1"/>
          <p:nvPr/>
        </p:nvSpPr>
        <p:spPr>
          <a:xfrm>
            <a:off x="1018735" y="1634935"/>
            <a:ext cx="186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프라이아웃파괴 검토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/>
              <p:nvPr/>
            </p:nvSpPr>
            <p:spPr>
              <a:xfrm>
                <a:off x="1018735" y="3021407"/>
                <a:ext cx="7541065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균열콘크리트에서 인장을 받는 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단일 앵커의 기본 콘크리트 파괴강도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𝑵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E95E42-89B6-DD8A-389D-E01F84A38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021407"/>
                <a:ext cx="7541065" cy="3744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B78CE3B-06D1-7248-4517-8F08480E9088}"/>
              </a:ext>
            </a:extLst>
          </p:cNvPr>
          <p:cNvSpPr txBox="1"/>
          <p:nvPr/>
        </p:nvSpPr>
        <p:spPr>
          <a:xfrm>
            <a:off x="1497751" y="3452961"/>
            <a:ext cx="4054915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가</a:t>
            </a:r>
            <a:r>
              <a:rPr lang="en-US" altLang="ko-KR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일반적인 </a:t>
            </a:r>
            <a:r>
              <a:rPr lang="ko-KR" altLang="en-US" sz="12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선설치</a:t>
            </a: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앵커의 경우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/>
              <p:nvPr/>
            </p:nvSpPr>
            <p:spPr>
              <a:xfrm>
                <a:off x="1866051" y="3754642"/>
                <a:ext cx="4054915" cy="399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𝑐𝑘</m:t>
                            </m:r>
                          </m:sub>
                        </m:sSub>
                      </m:e>
                    </m:rad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𝑒𝑓</m:t>
                            </m:r>
                          </m:sub>
                        </m:s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sup>
                    </m:sSup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3754642"/>
                <a:ext cx="4054915" cy="3996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3A030-EF07-8565-E92C-0657AB12443B}"/>
              </a:ext>
            </a:extLst>
          </p:cNvPr>
          <p:cNvSpPr txBox="1"/>
          <p:nvPr/>
        </p:nvSpPr>
        <p:spPr>
          <a:xfrm>
            <a:off x="6781800" y="3452961"/>
            <a:ext cx="2584852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나</a:t>
            </a:r>
            <a:r>
              <a:rPr lang="en-US" altLang="ko-KR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일반적인 </a:t>
            </a:r>
            <a:r>
              <a:rPr lang="ko-KR" altLang="en-US" sz="12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후설치</a:t>
            </a:r>
            <a:r>
              <a:rPr lang="ko-KR" altLang="en-US" sz="12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앵커의 경우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/>
              <p:nvPr/>
            </p:nvSpPr>
            <p:spPr>
              <a:xfrm>
                <a:off x="1866051" y="5362334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5362334"/>
                <a:ext cx="648549" cy="3382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/>
              <p:nvPr/>
            </p:nvSpPr>
            <p:spPr>
              <a:xfrm>
                <a:off x="2529903" y="5362334"/>
                <a:ext cx="3391063" cy="643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𝑓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𝑐𝑘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콘크리트의 설계기준 압축강도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(MPa)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앵커의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유효묻힘깊이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(mm)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5362334"/>
                <a:ext cx="3391063" cy="6436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217AA5-2588-5EAA-CCCA-6FD7D66D3263}"/>
                  </a:ext>
                </a:extLst>
              </p:cNvPr>
              <p:cNvSpPr txBox="1"/>
              <p:nvPr/>
            </p:nvSpPr>
            <p:spPr>
              <a:xfrm>
                <a:off x="7150101" y="3754853"/>
                <a:ext cx="2216552" cy="402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𝑐𝑘</m:t>
                            </m:r>
                          </m:sub>
                        </m:sSub>
                      </m:e>
                    </m:rad>
                    <m:sSup>
                      <m:sSup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𝑒𝑓</m:t>
                            </m:r>
                          </m:sub>
                        </m:s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sup>
                    </m:sSup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217AA5-2588-5EAA-CCCA-6FD7D66D3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101" y="3754853"/>
                <a:ext cx="2216552" cy="4026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C7739E-A257-2805-DD44-473587DBE2FF}"/>
                  </a:ext>
                </a:extLst>
              </p:cNvPr>
              <p:cNvSpPr txBox="1"/>
              <p:nvPr/>
            </p:nvSpPr>
            <p:spPr>
              <a:xfrm>
                <a:off x="1497751" y="4367814"/>
                <a:ext cx="5113404" cy="370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다</a:t>
                </a:r>
                <a:r>
                  <a:rPr lang="en-US" altLang="ko-KR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 280mm </a:t>
                </a:r>
                <a14:m>
                  <m:oMath xmlns:m="http://schemas.openxmlformats.org/officeDocument/2006/math">
                    <m:r>
                      <a:rPr lang="en-US" altLang="ko-KR" sz="12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 </m:t>
                    </m:r>
                    <m:sSub>
                      <m:sSubPr>
                        <m:ctrlPr>
                          <a:rPr lang="en-US" altLang="ko-KR" sz="12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ko-KR" sz="12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𝒆𝒇</m:t>
                        </m:r>
                      </m:sub>
                    </m:sSub>
                  </m:oMath>
                </a14:m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200" b="1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635mm</a:t>
                </a:r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인 </a:t>
                </a:r>
                <a:r>
                  <a:rPr lang="ko-KR" altLang="en-US" sz="1200" b="1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선설치</a:t>
                </a:r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200" b="1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헤드스터드와</a:t>
                </a:r>
                <a:r>
                  <a:rPr lang="ko-KR" altLang="en-US" sz="12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헤드볼트의 경우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C7739E-A257-2805-DD44-473587DBE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7751" y="4367814"/>
                <a:ext cx="5113404" cy="3704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B5A900-5F4B-01C4-17CC-E55854FADE60}"/>
                  </a:ext>
                </a:extLst>
              </p:cNvPr>
              <p:cNvSpPr txBox="1"/>
              <p:nvPr/>
            </p:nvSpPr>
            <p:spPr>
              <a:xfrm>
                <a:off x="1866052" y="4669706"/>
                <a:ext cx="1678054" cy="402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3.9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𝑐𝑘</m:t>
                            </m:r>
                          </m:sub>
                        </m:sSub>
                      </m:e>
                    </m:rad>
                    <m:sSup>
                      <m:sSup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𝑒𝑓</m:t>
                            </m:r>
                          </m:sub>
                        </m:s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5/3</m:t>
                        </m:r>
                      </m:sup>
                    </m:sSup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B5A900-5F4B-01C4-17CC-E55854FAD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2" y="4669706"/>
                <a:ext cx="1678054" cy="4026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>
            <a:extLst>
              <a:ext uri="{FF2B5EF4-FFF2-40B4-BE49-F238E27FC236}">
                <a16:creationId xmlns:a16="http://schemas.microsoft.com/office/drawing/2014/main" id="{A0A8A518-20A5-A4D5-7C03-15FDF5399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53" y="4701813"/>
            <a:ext cx="3471881" cy="159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0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01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1976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용어 및 개념 정리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C2A72A-3E46-C4DF-25C4-4434BAE2A359}"/>
              </a:ext>
            </a:extLst>
          </p:cNvPr>
          <p:cNvSpPr txBox="1"/>
          <p:nvPr/>
        </p:nvSpPr>
        <p:spPr>
          <a:xfrm>
            <a:off x="1018735" y="1761910"/>
            <a:ext cx="10106465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보유 성능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(Capacity) :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교량의 구성 요소가 보유하고 있는 내진성능 평가기준지진에 저항할 수 있는 강도 성능 및 변위 성능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DD233E-AD13-0766-7E28-9DFC756D2169}"/>
              </a:ext>
            </a:extLst>
          </p:cNvPr>
          <p:cNvSpPr txBox="1"/>
          <p:nvPr/>
        </p:nvSpPr>
        <p:spPr>
          <a:xfrm>
            <a:off x="1018735" y="2318728"/>
            <a:ext cx="10106465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성능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(Demand) :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평가기준지진의 지진세기에서 교량의 구성요소에 요구되는 강도 성능 및 변위 성능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797C14-282D-8E94-9A70-906A497922E7}"/>
              </a:ext>
            </a:extLst>
          </p:cNvPr>
          <p:cNvSpPr txBox="1"/>
          <p:nvPr/>
        </p:nvSpPr>
        <p:spPr>
          <a:xfrm>
            <a:off x="1869278" y="2725344"/>
            <a:ext cx="925592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파괴 모드에 따라 어떤 성능을 비교 할 것인가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? (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 파괴모드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휨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-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전단 파괴모드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변위 성능 비교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/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전단 파괴모드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강도 성능 비교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0D9AADD-2439-90E2-5E9D-5A39006EE2FE}"/>
                  </a:ext>
                </a:extLst>
              </p:cNvPr>
              <p:cNvSpPr txBox="1"/>
              <p:nvPr/>
            </p:nvSpPr>
            <p:spPr>
              <a:xfrm>
                <a:off x="1018735" y="3294088"/>
                <a:ext cx="4551486" cy="411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kumimoji="0" lang="ko-KR" altLang="en-US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변위 연성도 </a:t>
                </a:r>
                <a:r>
                  <a:rPr kumimoji="0" lang="en-US" altLang="ko-KR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: </a:t>
                </a:r>
                <a:r>
                  <a:rPr kumimoji="0" lang="ko-KR" altLang="en-US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극한 변위</a:t>
                </a:r>
                <a:r>
                  <a:rPr kumimoji="0" lang="en-US" altLang="ko-KR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ko-KR" altLang="en-US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Δ</m:t>
                        </m:r>
                      </m:e>
                      <m:sub>
                        <m:r>
                          <a:rPr lang="ko-KR" altLang="en-US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𝑢</m:t>
                        </m:r>
                      </m:sub>
                    </m:sSub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kumimoji="0" lang="en-US" altLang="ko-KR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)</a:t>
                </a:r>
                <a:r>
                  <a:rPr kumimoji="0" lang="ko-KR" altLang="en-US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를 항복 변위</a:t>
                </a:r>
                <a:r>
                  <a:rPr kumimoji="0" lang="en-US" altLang="ko-KR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en-US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ko-KR" altLang="en-US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Δ</m:t>
                        </m:r>
                      </m:e>
                      <m:sub>
                        <m:r>
                          <a:rPr lang="ko-KR" altLang="en-US" sz="140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𝑦</m:t>
                        </m:r>
                      </m:sub>
                    </m:sSub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kumimoji="0" lang="en-US" altLang="ko-KR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)</a:t>
                </a:r>
                <a:r>
                  <a:rPr kumimoji="0" lang="ko-KR" altLang="en-US" sz="1400" b="0" i="0" u="none" strike="noStrike" kern="1200" cap="none" spc="0" normalizeH="0" baseline="0" noProof="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effectLst/>
                    <a:uLnTx/>
                    <a:uFillTx/>
                    <a:latin typeface="KoPub돋움체 Medium" panose="00000600000000000000" pitchFamily="2" charset="-127"/>
                    <a:ea typeface="KoPub돋움체 Medium" panose="00000600000000000000" pitchFamily="2" charset="-127"/>
                    <a:cs typeface="+mn-cs"/>
                  </a:rPr>
                  <a:t>로 나눈 값</a:t>
                </a:r>
                <a:endParaRPr kumimoji="0" lang="en-US" altLang="ko-KR" sz="1400" b="0" i="0" u="none" strike="noStrike" kern="1200" cap="none" spc="0" normalizeH="0" baseline="0" noProof="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effectLst/>
                  <a:uLnTx/>
                  <a:uFillTx/>
                  <a:latin typeface="KoPub돋움체 Medium" panose="00000600000000000000" pitchFamily="2" charset="-127"/>
                  <a:ea typeface="KoPub돋움체 Medium" panose="00000600000000000000" pitchFamily="2" charset="-127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0D9AADD-2439-90E2-5E9D-5A39006EE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294088"/>
                <a:ext cx="4551486" cy="4119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그림 15">
            <a:extLst>
              <a:ext uri="{FF2B5EF4-FFF2-40B4-BE49-F238E27FC236}">
                <a16:creationId xmlns:a16="http://schemas.microsoft.com/office/drawing/2014/main" id="{43F03BB1-F736-83F3-FBFE-72E6E31B1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706060"/>
            <a:ext cx="4439625" cy="2956999"/>
          </a:xfrm>
          <a:prstGeom prst="rect">
            <a:avLst/>
          </a:prstGeom>
        </p:spPr>
      </p:pic>
      <p:grpSp>
        <p:nvGrpSpPr>
          <p:cNvPr id="26" name="그룹 25">
            <a:extLst>
              <a:ext uri="{FF2B5EF4-FFF2-40B4-BE49-F238E27FC236}">
                <a16:creationId xmlns:a16="http://schemas.microsoft.com/office/drawing/2014/main" id="{6728F73D-24E5-FD09-8FFC-FBCED5A2320D}"/>
              </a:ext>
            </a:extLst>
          </p:cNvPr>
          <p:cNvGrpSpPr/>
          <p:nvPr/>
        </p:nvGrpSpPr>
        <p:grpSpPr>
          <a:xfrm>
            <a:off x="6292850" y="4386187"/>
            <a:ext cx="3378200" cy="2033663"/>
            <a:chOff x="6305550" y="4252837"/>
            <a:chExt cx="3378200" cy="2033663"/>
          </a:xfrm>
        </p:grpSpPr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3F521142-DB72-BCE2-2CFF-071555A4D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4367" y="4252837"/>
              <a:ext cx="3309383" cy="2025780"/>
            </a:xfrm>
            <a:prstGeom prst="rect">
              <a:avLst/>
            </a:prstGeom>
          </p:spPr>
        </p:pic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CB15009D-58D0-FF36-5FCF-C0948CAFEB9A}"/>
                </a:ext>
              </a:extLst>
            </p:cNvPr>
            <p:cNvSpPr/>
            <p:nvPr/>
          </p:nvSpPr>
          <p:spPr>
            <a:xfrm>
              <a:off x="6305550" y="5740400"/>
              <a:ext cx="260350" cy="546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7AE8DC2-80B0-03A8-83DC-B7FD650E10E0}"/>
              </a:ext>
            </a:extLst>
          </p:cNvPr>
          <p:cNvSpPr txBox="1"/>
          <p:nvPr/>
        </p:nvSpPr>
        <p:spPr>
          <a:xfrm>
            <a:off x="5971735" y="3294088"/>
            <a:ext cx="455148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응답수정계수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(R)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: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탄성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지진력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/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항복 강도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공칭강도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10745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36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/>
              <p:nvPr/>
            </p:nvSpPr>
            <p:spPr>
              <a:xfrm>
                <a:off x="1018735" y="1634935"/>
                <a:ext cx="4321439" cy="328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인장력을 받는 앵커의 콘크리트 파괴강도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𝑵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𝒄𝒃𝒈</m:t>
                        </m:r>
                      </m:sub>
                    </m:sSub>
                    <m:r>
                      <a:rPr lang="en-US" altLang="ko-KR" sz="14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634935"/>
                <a:ext cx="4321439" cy="3281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/>
              <p:nvPr/>
            </p:nvSpPr>
            <p:spPr>
              <a:xfrm>
                <a:off x="3597902" y="1908741"/>
                <a:ext cx="4054915" cy="616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𝑐𝑏𝑔</m:t>
                        </m:r>
                      </m:sub>
                    </m:sSub>
                  </m:oMath>
                </a14:m>
                <a:r>
                  <a:rPr lang="ko-KR" altLang="en-US" sz="16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6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6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𝑁𝑐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6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𝑁𝑐𝑜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  <m:sSub>
                      <m:sSubPr>
                        <m:ctrlPr>
                          <a:rPr lang="en-US" altLang="ko-KR" sz="16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6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endParaRPr lang="ko-KR" altLang="en-US" sz="16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36023C-4627-5D18-74E9-1D37B03ED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902" y="1908741"/>
                <a:ext cx="4054915" cy="616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/>
              <p:nvPr/>
            </p:nvSpPr>
            <p:spPr>
              <a:xfrm>
                <a:off x="1866051" y="2613630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722ABB-DFC3-869E-2B22-BA9932FB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2613630"/>
                <a:ext cx="648549" cy="3382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/>
              <p:nvPr/>
            </p:nvSpPr>
            <p:spPr>
              <a:xfrm>
                <a:off x="2529903" y="2613630"/>
                <a:ext cx="7796046" cy="159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𝑁𝑐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인장에 저항하는 특정한 앵커배치를 갖는 콘크리트 파괴면 투영면적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𝑚𝑚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</m:e>
                      <m:sub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𝑁𝑐𝑜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제한을 받지 않고 전단에 저항하는 단일 앵커의 콘크리트 파괴면 투영면적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 = 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1200" i="1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𝑒𝑓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ko-KR" sz="1200" dirty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KoPub돋움체 Medium" panose="00000600000000000000" pitchFamily="2" charset="-127"/>
                            <a:ea typeface="KoPub돋움체 Medium" panose="00000600000000000000" pitchFamily="2" charset="-127"/>
                          </a:rPr>
                          <m:t>)</m:t>
                        </m:r>
                      </m:e>
                      <m:sup>
                        <m:r>
                          <a:rPr lang="en-US" altLang="ko-KR" sz="12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p>
                    </m:sSup>
                    <m:r>
                      <a:rPr lang="en-US" altLang="ko-KR" sz="1200" b="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: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가장자리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연단거리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효과에 따른 전단강도 수정계수</a:t>
                </a:r>
                <a:endParaRPr lang="en-US" altLang="ko-KR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  <m:r>
                      <a:rPr lang="en-US" altLang="ko-KR" sz="10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0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인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경우 </a:t>
                </a: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= 1.0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0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  <m:r>
                      <a:rPr lang="en-US" altLang="ko-KR" sz="10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0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인</m:t>
                    </m:r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경우 </a:t>
                </a:r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0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ko-KR" sz="10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= 0.7 + 0.3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0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0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𝑎</m:t>
                            </m:r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,</m:t>
                            </m:r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US" altLang="ko-KR" sz="10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  <m:sSub>
                          <m:sSubPr>
                            <m:ctrlPr>
                              <a:rPr lang="en-US" altLang="ko-KR" sz="10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𝑒𝑓</m:t>
                            </m:r>
                          </m:sub>
                        </m:sSub>
                      </m:den>
                    </m:f>
                  </m:oMath>
                </a14:m>
                <a:endParaRPr lang="en-US" altLang="ko-KR" sz="1200" i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Cambria Math" panose="02040503050406030204" pitchFamily="18" charset="0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FE90FA-C6DC-2223-BEFF-BE74E6B89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2613630"/>
                <a:ext cx="7796046" cy="15908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그룹 19">
            <a:extLst>
              <a:ext uri="{FF2B5EF4-FFF2-40B4-BE49-F238E27FC236}">
                <a16:creationId xmlns:a16="http://schemas.microsoft.com/office/drawing/2014/main" id="{894CD6FA-F527-24AC-49A7-7D62310C8990}"/>
              </a:ext>
            </a:extLst>
          </p:cNvPr>
          <p:cNvGrpSpPr/>
          <p:nvPr/>
        </p:nvGrpSpPr>
        <p:grpSpPr>
          <a:xfrm>
            <a:off x="3516292" y="4434721"/>
            <a:ext cx="2109068" cy="1802081"/>
            <a:chOff x="549463" y="2142051"/>
            <a:chExt cx="2109068" cy="1802081"/>
          </a:xfrm>
        </p:grpSpPr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5A025A2F-A941-022A-2B8B-62EBF79B9A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965" y="2183731"/>
              <a:ext cx="1957566" cy="176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108">
                  <a:extLst>
                    <a:ext uri="{FF2B5EF4-FFF2-40B4-BE49-F238E27FC236}">
                      <a16:creationId xmlns:a16="http://schemas.microsoft.com/office/drawing/2014/main" id="{AEACE30F-BCE9-1F65-734F-598F288FA9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5721" y="3235113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7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5721" y="3235113"/>
                  <a:ext cx="242378" cy="22737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45000" r="-32500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108">
                  <a:extLst>
                    <a:ext uri="{FF2B5EF4-FFF2-40B4-BE49-F238E27FC236}">
                      <a16:creationId xmlns:a16="http://schemas.microsoft.com/office/drawing/2014/main" id="{1BD31BCF-D446-F2F7-7595-666346837E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9463" y="2791719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8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9463" y="2791719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5000" r="-32500" b="-8108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108">
                  <a:extLst>
                    <a:ext uri="{FF2B5EF4-FFF2-40B4-BE49-F238E27FC236}">
                      <a16:creationId xmlns:a16="http://schemas.microsoft.com/office/drawing/2014/main" id="{09C1214E-BA5B-B445-5B4D-C815E68C51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14114" y="2160519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9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14114" y="2160519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108">
                  <a:extLst>
                    <a:ext uri="{FF2B5EF4-FFF2-40B4-BE49-F238E27FC236}">
                      <a16:creationId xmlns:a16="http://schemas.microsoft.com/office/drawing/2014/main" id="{AF10377A-B794-05BB-0CE0-ADD64AFADE9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9958" y="2142051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0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49958" y="2142051"/>
                  <a:ext cx="242378" cy="22737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45000" r="-325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82B4044E-73F7-CC45-E34F-1E57C952A0E4}"/>
              </a:ext>
            </a:extLst>
          </p:cNvPr>
          <p:cNvGrpSpPr/>
          <p:nvPr/>
        </p:nvGrpSpPr>
        <p:grpSpPr>
          <a:xfrm>
            <a:off x="6637976" y="4372265"/>
            <a:ext cx="2182599" cy="1878987"/>
            <a:chOff x="5428779" y="1831160"/>
            <a:chExt cx="2038483" cy="1733493"/>
          </a:xfrm>
        </p:grpSpPr>
        <p:pic>
          <p:nvPicPr>
            <p:cNvPr id="39" name="Picture 3">
              <a:extLst>
                <a:ext uri="{FF2B5EF4-FFF2-40B4-BE49-F238E27FC236}">
                  <a16:creationId xmlns:a16="http://schemas.microsoft.com/office/drawing/2014/main" id="{04C01665-4728-FEA3-1A11-5808406ED8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1902834"/>
              <a:ext cx="1887150" cy="166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108">
                  <a:extLst>
                    <a:ext uri="{FF2B5EF4-FFF2-40B4-BE49-F238E27FC236}">
                      <a16:creationId xmlns:a16="http://schemas.microsoft.com/office/drawing/2014/main" id="{AEEBD896-D8CA-AE39-53E0-9F8E20BFD7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78192" y="1838987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3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78192" y="1838987"/>
                  <a:ext cx="242378" cy="207749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2500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108">
                  <a:extLst>
                    <a:ext uri="{FF2B5EF4-FFF2-40B4-BE49-F238E27FC236}">
                      <a16:creationId xmlns:a16="http://schemas.microsoft.com/office/drawing/2014/main" id="{497C09C9-75B9-13A8-246B-A330C6C9CE9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73838" y="1831160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5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73838" y="1831160"/>
                  <a:ext cx="242378" cy="22737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45000" r="-32500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108">
                  <a:extLst>
                    <a:ext uri="{FF2B5EF4-FFF2-40B4-BE49-F238E27FC236}">
                      <a16:creationId xmlns:a16="http://schemas.microsoft.com/office/drawing/2014/main" id="{37FBF21E-D630-A168-B20A-BCFB7908B03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28779" y="2498941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6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8779" y="2498941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108">
                  <a:extLst>
                    <a:ext uri="{FF2B5EF4-FFF2-40B4-BE49-F238E27FC236}">
                      <a16:creationId xmlns:a16="http://schemas.microsoft.com/office/drawing/2014/main" id="{16DC64BA-27D2-8164-8B1A-E02EEB998C5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28779" y="2884752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7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8779" y="2884752"/>
                  <a:ext cx="242378" cy="22737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l="-48718" r="-33333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2422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>
            <a:extLst>
              <a:ext uri="{FF2B5EF4-FFF2-40B4-BE49-F238E27FC236}">
                <a16:creationId xmlns:a16="http://schemas.microsoft.com/office/drawing/2014/main" id="{23DB0F76-2FD2-10A9-E927-8E8BFAB78B0E}"/>
              </a:ext>
            </a:extLst>
          </p:cNvPr>
          <p:cNvGrpSpPr/>
          <p:nvPr/>
        </p:nvGrpSpPr>
        <p:grpSpPr>
          <a:xfrm>
            <a:off x="7388199" y="4746012"/>
            <a:ext cx="2643564" cy="1735970"/>
            <a:chOff x="5955326" y="4075088"/>
            <a:chExt cx="2643564" cy="1735970"/>
          </a:xfrm>
        </p:grpSpPr>
        <p:pic>
          <p:nvPicPr>
            <p:cNvPr id="129" name="Picture 2">
              <a:extLst>
                <a:ext uri="{FF2B5EF4-FFF2-40B4-BE49-F238E27FC236}">
                  <a16:creationId xmlns:a16="http://schemas.microsoft.com/office/drawing/2014/main" id="{87A5C92D-2E67-2967-EB95-0A085542B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4151045"/>
              <a:ext cx="2514722" cy="166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08">
                  <a:extLst>
                    <a:ext uri="{FF2B5EF4-FFF2-40B4-BE49-F238E27FC236}">
                      <a16:creationId xmlns:a16="http://schemas.microsoft.com/office/drawing/2014/main" id="{28DFE65F-E03B-C5E4-DA0E-DC606805458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618638" y="4075088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0" name="TextBox 108">
                  <a:extLst>
                    <a:ext uri="{FF2B5EF4-FFF2-40B4-BE49-F238E27FC236}">
                      <a16:creationId xmlns:a16="http://schemas.microsoft.com/office/drawing/2014/main" id="{28DFE65F-E03B-C5E4-DA0E-DC60680545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18638" y="4075088"/>
                  <a:ext cx="242378" cy="227370"/>
                </a:xfrm>
                <a:prstGeom prst="rect">
                  <a:avLst/>
                </a:prstGeom>
                <a:blipFill>
                  <a:blip r:embed="rId3"/>
                  <a:stretch>
                    <a:fillRect l="-47500" r="-30000" b="-1081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08">
                  <a:extLst>
                    <a:ext uri="{FF2B5EF4-FFF2-40B4-BE49-F238E27FC236}">
                      <a16:creationId xmlns:a16="http://schemas.microsoft.com/office/drawing/2014/main" id="{D664D2F6-072C-7402-ED27-2B9E497CF00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63996" y="4077181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1" name="TextBox 108">
                  <a:extLst>
                    <a:ext uri="{FF2B5EF4-FFF2-40B4-BE49-F238E27FC236}">
                      <a16:creationId xmlns:a16="http://schemas.microsoft.com/office/drawing/2014/main" id="{D664D2F6-072C-7402-ED27-2B9E497CF0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63996" y="4077181"/>
                  <a:ext cx="242378" cy="227370"/>
                </a:xfrm>
                <a:prstGeom prst="rect">
                  <a:avLst/>
                </a:prstGeom>
                <a:blipFill>
                  <a:blip r:embed="rId3"/>
                  <a:stretch>
                    <a:fillRect l="-47500" r="-30000" b="-1081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08">
                  <a:extLst>
                    <a:ext uri="{FF2B5EF4-FFF2-40B4-BE49-F238E27FC236}">
                      <a16:creationId xmlns:a16="http://schemas.microsoft.com/office/drawing/2014/main" id="{469EAC49-6BD7-3D06-C5DD-A9CC7B9F2C6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89570" y="4087089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2" name="TextBox 108">
                  <a:extLst>
                    <a:ext uri="{FF2B5EF4-FFF2-40B4-BE49-F238E27FC236}">
                      <a16:creationId xmlns:a16="http://schemas.microsoft.com/office/drawing/2014/main" id="{469EAC49-6BD7-3D06-C5DD-A9CC7B9F2C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89570" y="4087089"/>
                  <a:ext cx="242378" cy="20774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08">
                  <a:extLst>
                    <a:ext uri="{FF2B5EF4-FFF2-40B4-BE49-F238E27FC236}">
                      <a16:creationId xmlns:a16="http://schemas.microsoft.com/office/drawing/2014/main" id="{196B3141-4301-BF9E-4DAD-FC153906AF0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891430" y="408156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𝒂𝒙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3" name="TextBox 108">
                  <a:extLst>
                    <a:ext uri="{FF2B5EF4-FFF2-40B4-BE49-F238E27FC236}">
                      <a16:creationId xmlns:a16="http://schemas.microsoft.com/office/drawing/2014/main" id="{196B3141-4301-BF9E-4DAD-FC153906AF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91430" y="4081562"/>
                  <a:ext cx="242378" cy="207749"/>
                </a:xfrm>
                <a:prstGeom prst="rect">
                  <a:avLst/>
                </a:prstGeom>
                <a:blipFill>
                  <a:blip r:embed="rId5"/>
                  <a:stretch>
                    <a:fillRect l="-5128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08">
                  <a:extLst>
                    <a:ext uri="{FF2B5EF4-FFF2-40B4-BE49-F238E27FC236}">
                      <a16:creationId xmlns:a16="http://schemas.microsoft.com/office/drawing/2014/main" id="{7790DF92-B30C-27DE-13CB-416EDCDBAD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83510" y="407707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𝒂𝒙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4" name="TextBox 108">
                  <a:extLst>
                    <a:ext uri="{FF2B5EF4-FFF2-40B4-BE49-F238E27FC236}">
                      <a16:creationId xmlns:a16="http://schemas.microsoft.com/office/drawing/2014/main" id="{7790DF92-B30C-27DE-13CB-416EDCDBAD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83510" y="4077072"/>
                  <a:ext cx="242378" cy="207749"/>
                </a:xfrm>
                <a:prstGeom prst="rect">
                  <a:avLst/>
                </a:prstGeom>
                <a:blipFill>
                  <a:blip r:embed="rId5"/>
                  <a:stretch>
                    <a:fillRect l="-25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08">
                  <a:extLst>
                    <a:ext uri="{FF2B5EF4-FFF2-40B4-BE49-F238E27FC236}">
                      <a16:creationId xmlns:a16="http://schemas.microsoft.com/office/drawing/2014/main" id="{48D25CEA-BE0E-52B2-ECF9-39CD214FCA3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55326" y="4634257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5" name="TextBox 108">
                  <a:extLst>
                    <a:ext uri="{FF2B5EF4-FFF2-40B4-BE49-F238E27FC236}">
                      <a16:creationId xmlns:a16="http://schemas.microsoft.com/office/drawing/2014/main" id="{48D25CEA-BE0E-52B2-ECF9-39CD214FCA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955326" y="4634257"/>
                  <a:ext cx="242378" cy="227370"/>
                </a:xfrm>
                <a:prstGeom prst="rect">
                  <a:avLst/>
                </a:prstGeom>
                <a:blipFill>
                  <a:blip r:embed="rId3"/>
                  <a:stretch>
                    <a:fillRect l="-47500" r="-30000" b="-789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08">
                  <a:extLst>
                    <a:ext uri="{FF2B5EF4-FFF2-40B4-BE49-F238E27FC236}">
                      <a16:creationId xmlns:a16="http://schemas.microsoft.com/office/drawing/2014/main" id="{39058068-6612-23BC-60D8-5556BC4D74D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55326" y="5179754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6" name="TextBox 108">
                  <a:extLst>
                    <a:ext uri="{FF2B5EF4-FFF2-40B4-BE49-F238E27FC236}">
                      <a16:creationId xmlns:a16="http://schemas.microsoft.com/office/drawing/2014/main" id="{39058068-6612-23BC-60D8-5556BC4D74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955326" y="5179754"/>
                  <a:ext cx="242378" cy="227370"/>
                </a:xfrm>
                <a:prstGeom prst="rect">
                  <a:avLst/>
                </a:prstGeom>
                <a:blipFill>
                  <a:blip r:embed="rId3"/>
                  <a:stretch>
                    <a:fillRect l="-47500" r="-30000" b="-10811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TextBox 108">
                  <a:extLst>
                    <a:ext uri="{FF2B5EF4-FFF2-40B4-BE49-F238E27FC236}">
                      <a16:creationId xmlns:a16="http://schemas.microsoft.com/office/drawing/2014/main" id="{62438743-C466-98C1-C58A-CA97C23A798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55326" y="4907260"/>
                  <a:ext cx="242378" cy="22672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𝒂𝒚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37" name="TextBox 108">
                  <a:extLst>
                    <a:ext uri="{FF2B5EF4-FFF2-40B4-BE49-F238E27FC236}">
                      <a16:creationId xmlns:a16="http://schemas.microsoft.com/office/drawing/2014/main" id="{62438743-C466-98C1-C58A-CA97C23A79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955326" y="4907260"/>
                  <a:ext cx="242378" cy="226729"/>
                </a:xfrm>
                <a:prstGeom prst="rect">
                  <a:avLst/>
                </a:prstGeom>
                <a:blipFill>
                  <a:blip r:embed="rId6"/>
                  <a:stretch>
                    <a:fillRect l="-5000" b="-8108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4" name="그룹 103">
            <a:extLst>
              <a:ext uri="{FF2B5EF4-FFF2-40B4-BE49-F238E27FC236}">
                <a16:creationId xmlns:a16="http://schemas.microsoft.com/office/drawing/2014/main" id="{0426AC53-F450-231D-9F99-7E7BFF2E0E18}"/>
              </a:ext>
            </a:extLst>
          </p:cNvPr>
          <p:cNvGrpSpPr/>
          <p:nvPr/>
        </p:nvGrpSpPr>
        <p:grpSpPr>
          <a:xfrm>
            <a:off x="1393537" y="4714761"/>
            <a:ext cx="2016673" cy="1941948"/>
            <a:chOff x="3448447" y="4149080"/>
            <a:chExt cx="2016673" cy="1941948"/>
          </a:xfrm>
        </p:grpSpPr>
        <p:pic>
          <p:nvPicPr>
            <p:cNvPr id="105" name="Picture 5">
              <a:extLst>
                <a:ext uri="{FF2B5EF4-FFF2-40B4-BE49-F238E27FC236}">
                  <a16:creationId xmlns:a16="http://schemas.microsoft.com/office/drawing/2014/main" id="{ABB95370-7B67-42EB-5560-745CFE8BF3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4232045"/>
              <a:ext cx="1901232" cy="185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8">
                  <a:extLst>
                    <a:ext uri="{FF2B5EF4-FFF2-40B4-BE49-F238E27FC236}">
                      <a16:creationId xmlns:a16="http://schemas.microsoft.com/office/drawing/2014/main" id="{FE7E4F84-9883-135B-8B9F-7582000D21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83049" y="4149080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2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3049" y="4149080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5000" r="-325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108">
                  <a:extLst>
                    <a:ext uri="{FF2B5EF4-FFF2-40B4-BE49-F238E27FC236}">
                      <a16:creationId xmlns:a16="http://schemas.microsoft.com/office/drawing/2014/main" id="{66A324FC-CF6C-3024-3930-4FDF527FA5B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860032" y="4149080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3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60032" y="4149080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5000" r="-325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8">
                  <a:extLst>
                    <a:ext uri="{FF2B5EF4-FFF2-40B4-BE49-F238E27FC236}">
                      <a16:creationId xmlns:a16="http://schemas.microsoft.com/office/drawing/2014/main" id="{12E0D9BC-066A-09F7-22C4-A15730F2D8D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48447" y="4782749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4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48447" y="4782749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D82AA2FB-BDCB-4F34-9164-5E04DB4E17C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48447" y="5433878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5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48447" y="5433878"/>
                  <a:ext cx="242378" cy="22737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48718" r="-33333" b="-8108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TextBox 108">
                  <a:extLst>
                    <a:ext uri="{FF2B5EF4-FFF2-40B4-BE49-F238E27FC236}">
                      <a16:creationId xmlns:a16="http://schemas.microsoft.com/office/drawing/2014/main" id="{9EA507ED-F0BC-B394-8966-78870CE7AA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45646" y="414908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9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45646" y="4149080"/>
                  <a:ext cx="242378" cy="207749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08">
                  <a:extLst>
                    <a:ext uri="{FF2B5EF4-FFF2-40B4-BE49-F238E27FC236}">
                      <a16:creationId xmlns:a16="http://schemas.microsoft.com/office/drawing/2014/main" id="{6E161296-164B-B713-D74F-2B065D40F0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47059" y="5113759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0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47059" y="5113759"/>
                  <a:ext cx="242378" cy="207749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D5DA48A1-97C7-DC2A-A482-18D3D5D22386}"/>
              </a:ext>
            </a:extLst>
          </p:cNvPr>
          <p:cNvGrpSpPr/>
          <p:nvPr/>
        </p:nvGrpSpPr>
        <p:grpSpPr>
          <a:xfrm>
            <a:off x="7488286" y="2547476"/>
            <a:ext cx="2012993" cy="1478737"/>
            <a:chOff x="385488" y="4672424"/>
            <a:chExt cx="2012993" cy="1478737"/>
          </a:xfrm>
        </p:grpSpPr>
        <p:pic>
          <p:nvPicPr>
            <p:cNvPr id="68" name="Picture 4">
              <a:extLst>
                <a:ext uri="{FF2B5EF4-FFF2-40B4-BE49-F238E27FC236}">
                  <a16:creationId xmlns:a16="http://schemas.microsoft.com/office/drawing/2014/main" id="{F7BBB92B-B236-7DF7-FCE8-5DE550F321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372" y="4672424"/>
              <a:ext cx="1880109" cy="147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108">
                  <a:extLst>
                    <a:ext uri="{FF2B5EF4-FFF2-40B4-BE49-F238E27FC236}">
                      <a16:creationId xmlns:a16="http://schemas.microsoft.com/office/drawing/2014/main" id="{4E3DE9D5-F02D-CCCB-27EF-FDB0BB96DF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5488" y="5373216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1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5488" y="5373216"/>
                  <a:ext cx="242378" cy="22737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48718" r="-33333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108">
                  <a:extLst>
                    <a:ext uri="{FF2B5EF4-FFF2-40B4-BE49-F238E27FC236}">
                      <a16:creationId xmlns:a16="http://schemas.microsoft.com/office/drawing/2014/main" id="{DD543E7F-94BB-5EC7-B067-41F9DDAA9A4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6001" y="5797792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2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36001" y="5797792"/>
                  <a:ext cx="242378" cy="207749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l="-5000"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108">
                  <a:extLst>
                    <a:ext uri="{FF2B5EF4-FFF2-40B4-BE49-F238E27FC236}">
                      <a16:creationId xmlns:a16="http://schemas.microsoft.com/office/drawing/2014/main" id="{259A55ED-0415-E7FC-2D3C-1135A6D96F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9406" y="4784997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3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19406" y="4784997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7500" r="-300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108">
                  <a:extLst>
                    <a:ext uri="{FF2B5EF4-FFF2-40B4-BE49-F238E27FC236}">
                      <a16:creationId xmlns:a16="http://schemas.microsoft.com/office/drawing/2014/main" id="{A543489A-017E-40BC-739C-C019D19BDEC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49782" y="4777056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34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49782" y="4777056"/>
                  <a:ext cx="242378" cy="22737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48718" r="-33333" b="-8108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108">
                <a:extLst>
                  <a:ext uri="{FF2B5EF4-FFF2-40B4-BE49-F238E27FC236}">
                    <a16:creationId xmlns:a16="http://schemas.microsoft.com/office/drawing/2014/main" id="{2EE17FE8-5620-0804-4D4D-FA59379A88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76126" y="4175369"/>
                <a:ext cx="1668093" cy="22737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=(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𝟑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67" name="TextBox 108">
                <a:extLst>
                  <a:ext uri="{FF2B5EF4-FFF2-40B4-BE49-F238E27FC236}">
                    <a16:creationId xmlns:a16="http://schemas.microsoft.com/office/drawing/2014/main" id="{2EE17FE8-5620-0804-4D4D-FA59379A8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76126" y="4175369"/>
                <a:ext cx="1668093" cy="227370"/>
              </a:xfrm>
              <a:prstGeom prst="rect">
                <a:avLst/>
              </a:prstGeom>
              <a:blipFill>
                <a:blip r:embed="rId28"/>
                <a:stretch>
                  <a:fillRect b="-10811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그룹 53">
            <a:extLst>
              <a:ext uri="{FF2B5EF4-FFF2-40B4-BE49-F238E27FC236}">
                <a16:creationId xmlns:a16="http://schemas.microsoft.com/office/drawing/2014/main" id="{FEC4BFBE-A70B-2497-DA63-E1896B4EF703}"/>
              </a:ext>
            </a:extLst>
          </p:cNvPr>
          <p:cNvGrpSpPr/>
          <p:nvPr/>
        </p:nvGrpSpPr>
        <p:grpSpPr>
          <a:xfrm>
            <a:off x="4525693" y="2323492"/>
            <a:ext cx="2038483" cy="1733493"/>
            <a:chOff x="5428779" y="1831160"/>
            <a:chExt cx="2038483" cy="1733493"/>
          </a:xfrm>
        </p:grpSpPr>
        <p:pic>
          <p:nvPicPr>
            <p:cNvPr id="58" name="Picture 3">
              <a:extLst>
                <a:ext uri="{FF2B5EF4-FFF2-40B4-BE49-F238E27FC236}">
                  <a16:creationId xmlns:a16="http://schemas.microsoft.com/office/drawing/2014/main" id="{306EBAA2-E102-3D45-506B-4124AE207A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1902834"/>
              <a:ext cx="1887150" cy="166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108">
                  <a:extLst>
                    <a:ext uri="{FF2B5EF4-FFF2-40B4-BE49-F238E27FC236}">
                      <a16:creationId xmlns:a16="http://schemas.microsoft.com/office/drawing/2014/main" id="{88DAA562-EB9C-C2AA-BD16-B84915DE11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78192" y="1838987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3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878192" y="1838987"/>
                  <a:ext cx="242378" cy="207749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2500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108">
                  <a:extLst>
                    <a:ext uri="{FF2B5EF4-FFF2-40B4-BE49-F238E27FC236}">
                      <a16:creationId xmlns:a16="http://schemas.microsoft.com/office/drawing/2014/main" id="{A9F8037E-EC5B-C1CA-DD8A-736EE920FA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73838" y="1831160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5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73838" y="1831160"/>
                  <a:ext cx="242378" cy="227370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 l="-45000" r="-32500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108">
                  <a:extLst>
                    <a:ext uri="{FF2B5EF4-FFF2-40B4-BE49-F238E27FC236}">
                      <a16:creationId xmlns:a16="http://schemas.microsoft.com/office/drawing/2014/main" id="{7E5670D9-F65A-DE3A-891D-2F8FE534B4B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28779" y="2498941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6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8779" y="2498941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108">
                  <a:extLst>
                    <a:ext uri="{FF2B5EF4-FFF2-40B4-BE49-F238E27FC236}">
                      <a16:creationId xmlns:a16="http://schemas.microsoft.com/office/drawing/2014/main" id="{649D4A11-690B-4861-91C3-CDED1A951F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28779" y="2884752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7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8779" y="2884752"/>
                  <a:ext cx="242378" cy="22737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48718" r="-33333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108">
                <a:extLst>
                  <a:ext uri="{FF2B5EF4-FFF2-40B4-BE49-F238E27FC236}">
                    <a16:creationId xmlns:a16="http://schemas.microsoft.com/office/drawing/2014/main" id="{17DC0414-E6C3-FC2D-50D1-F7C8536F3C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47779" y="4175369"/>
                <a:ext cx="1668093" cy="22737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𝟑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63" name="TextBox 108">
                <a:extLst>
                  <a:ext uri="{FF2B5EF4-FFF2-40B4-BE49-F238E27FC236}">
                    <a16:creationId xmlns:a16="http://schemas.microsoft.com/office/drawing/2014/main" id="{17DC0414-E6C3-FC2D-50D1-F7C8536F3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7779" y="4175369"/>
                <a:ext cx="1668093" cy="227370"/>
              </a:xfrm>
              <a:prstGeom prst="rect">
                <a:avLst/>
              </a:prstGeom>
              <a:blipFill>
                <a:blip r:embed="rId31"/>
                <a:stretch>
                  <a:fillRect b="-10811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그룹 17">
            <a:extLst>
              <a:ext uri="{FF2B5EF4-FFF2-40B4-BE49-F238E27FC236}">
                <a16:creationId xmlns:a16="http://schemas.microsoft.com/office/drawing/2014/main" id="{9C080760-ACE4-BBE5-E20E-089DF3169013}"/>
              </a:ext>
            </a:extLst>
          </p:cNvPr>
          <p:cNvGrpSpPr/>
          <p:nvPr/>
        </p:nvGrpSpPr>
        <p:grpSpPr>
          <a:xfrm>
            <a:off x="1372450" y="2323492"/>
            <a:ext cx="2109068" cy="1802081"/>
            <a:chOff x="549463" y="2142051"/>
            <a:chExt cx="2109068" cy="1802081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795C0531-94C9-530F-C95D-14050D2B9E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965" y="2183731"/>
              <a:ext cx="1957566" cy="176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108">
                  <a:extLst>
                    <a:ext uri="{FF2B5EF4-FFF2-40B4-BE49-F238E27FC236}">
                      <a16:creationId xmlns:a16="http://schemas.microsoft.com/office/drawing/2014/main" id="{D9DBF6FD-8F7C-77D5-D21E-30CD20BB73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5721" y="3235113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7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5721" y="3235113"/>
                  <a:ext cx="242378" cy="227370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 l="-45000" r="-32500" b="-7895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108">
                  <a:extLst>
                    <a:ext uri="{FF2B5EF4-FFF2-40B4-BE49-F238E27FC236}">
                      <a16:creationId xmlns:a16="http://schemas.microsoft.com/office/drawing/2014/main" id="{7DB6987E-2548-EC20-20DB-F74393ACC6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9463" y="2791719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8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9463" y="2791719"/>
                  <a:ext cx="242378" cy="227370"/>
                </a:xfrm>
                <a:prstGeom prst="rect">
                  <a:avLst/>
                </a:prstGeom>
                <a:blipFill rotWithShape="1">
                  <a:blip r:embed="rId33"/>
                  <a:stretch>
                    <a:fillRect l="-45000" r="-32500" b="-8108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108">
                  <a:extLst>
                    <a:ext uri="{FF2B5EF4-FFF2-40B4-BE49-F238E27FC236}">
                      <a16:creationId xmlns:a16="http://schemas.microsoft.com/office/drawing/2014/main" id="{B9187D51-325A-F7E4-71E9-B8746990F8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14114" y="2160519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19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314114" y="2160519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108">
                  <a:extLst>
                    <a:ext uri="{FF2B5EF4-FFF2-40B4-BE49-F238E27FC236}">
                      <a16:creationId xmlns:a16="http://schemas.microsoft.com/office/drawing/2014/main" id="{394F16B0-CABE-900E-DB0F-2080DD17457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9958" y="2142051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20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49958" y="2142051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5000" r="-325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37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/>
              <p:nvPr/>
            </p:nvSpPr>
            <p:spPr>
              <a:xfrm>
                <a:off x="1018735" y="1634935"/>
                <a:ext cx="66554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앵커배치 및 받침배치에 따른 콘크리트 파괴면 단일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/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그룹저항 투영면적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𝑨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𝑵𝒄</m:t>
                        </m:r>
                      </m:sub>
                    </m:sSub>
                    <m:r>
                      <a:rPr lang="en-US" altLang="ko-KR" sz="14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634935"/>
                <a:ext cx="6655412" cy="307777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0B11C9-E7A4-BEA2-DC79-009362F61377}"/>
                  </a:ext>
                </a:extLst>
              </p:cNvPr>
              <p:cNvSpPr txBox="1"/>
              <p:nvPr/>
            </p:nvSpPr>
            <p:spPr>
              <a:xfrm>
                <a:off x="7538799" y="1511203"/>
                <a:ext cx="1763531" cy="494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𝑐𝑏𝑔</m:t>
                        </m:r>
                      </m:sub>
                    </m:sSub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𝑁𝑐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12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𝑉𝑐𝑜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ψ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𝑒𝑑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sub>
                    </m:sSub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𝑏</m:t>
                        </m:r>
                      </m:sub>
                    </m:sSub>
                  </m:oMath>
                </a14:m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60B11C9-E7A4-BEA2-DC79-009362F61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8799" y="1511203"/>
                <a:ext cx="1763531" cy="494366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E3801205-7E9B-FE0F-B6EA-F660360E6123}"/>
              </a:ext>
            </a:extLst>
          </p:cNvPr>
          <p:cNvSpPr txBox="1"/>
          <p:nvPr/>
        </p:nvSpPr>
        <p:spPr>
          <a:xfrm>
            <a:off x="1629275" y="2036075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제한을 받지 않는 경우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0C4F58-6609-D09E-540E-BC55C7AF36A8}"/>
              </a:ext>
            </a:extLst>
          </p:cNvPr>
          <p:cNvSpPr txBox="1"/>
          <p:nvPr/>
        </p:nvSpPr>
        <p:spPr>
          <a:xfrm>
            <a:off x="4790232" y="2036075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2) </a:t>
            </a:r>
            <a:r>
              <a:rPr lang="ko-KR" altLang="en-US" sz="1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연단 제한 받는 경우 </a:t>
            </a: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(1)</a:t>
            </a:r>
            <a:endParaRPr lang="ko-KR" altLang="en-US" sz="1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0E59B6-4204-C3E9-F9A8-4F206106DF5F}"/>
              </a:ext>
            </a:extLst>
          </p:cNvPr>
          <p:cNvSpPr txBox="1"/>
          <p:nvPr/>
        </p:nvSpPr>
        <p:spPr>
          <a:xfrm>
            <a:off x="7588786" y="2036075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3) </a:t>
            </a:r>
            <a:r>
              <a:rPr lang="ko-KR" altLang="en-US" sz="1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코핑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연단 제한 받는 경우 </a:t>
            </a: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(2)</a:t>
            </a:r>
            <a:endParaRPr lang="ko-KR" altLang="en-US" sz="1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223993-47E3-03B9-9AF6-0D66F80EDB86}"/>
              </a:ext>
            </a:extLst>
          </p:cNvPr>
          <p:cNvSpPr txBox="1"/>
          <p:nvPr/>
        </p:nvSpPr>
        <p:spPr>
          <a:xfrm>
            <a:off x="4265513" y="4467848"/>
            <a:ext cx="2602825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5)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연단 제한 및 여러 앵커가 배치된 경우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CB968ED-919A-81F8-68C8-DD0549E15CA5}"/>
              </a:ext>
            </a:extLst>
          </p:cNvPr>
          <p:cNvSpPr txBox="1"/>
          <p:nvPr/>
        </p:nvSpPr>
        <p:spPr>
          <a:xfrm>
            <a:off x="1700512" y="4467848"/>
            <a:ext cx="224239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여러 앵커가 배치된 경우</a:t>
            </a: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10774921-CE09-982E-42C9-F8B1ED6FD7A8}"/>
              </a:ext>
            </a:extLst>
          </p:cNvPr>
          <p:cNvSpPr/>
          <p:nvPr/>
        </p:nvSpPr>
        <p:spPr>
          <a:xfrm>
            <a:off x="2014634" y="5278704"/>
            <a:ext cx="1107694" cy="1085287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C1757AA4-FD67-2EED-0C72-8EFDC6858560}"/>
              </a:ext>
            </a:extLst>
          </p:cNvPr>
          <p:cNvSpPr/>
          <p:nvPr/>
        </p:nvSpPr>
        <p:spPr>
          <a:xfrm>
            <a:off x="2014633" y="2887764"/>
            <a:ext cx="885415" cy="887478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2941B8C5-9238-4C47-0623-5C995E805B60}"/>
              </a:ext>
            </a:extLst>
          </p:cNvPr>
          <p:cNvSpPr/>
          <p:nvPr/>
        </p:nvSpPr>
        <p:spPr>
          <a:xfrm>
            <a:off x="4677026" y="2871837"/>
            <a:ext cx="1022766" cy="87186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FBBEA06B-4737-E9FE-E941-12BB6C2EE035}"/>
              </a:ext>
            </a:extLst>
          </p:cNvPr>
          <p:cNvSpPr/>
          <p:nvPr/>
        </p:nvSpPr>
        <p:spPr>
          <a:xfrm>
            <a:off x="4919404" y="2872299"/>
            <a:ext cx="780388" cy="871403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CE0AA628-1A8C-767F-AADC-3795A60508E8}"/>
              </a:ext>
            </a:extLst>
          </p:cNvPr>
          <p:cNvSpPr/>
          <p:nvPr/>
        </p:nvSpPr>
        <p:spPr>
          <a:xfrm>
            <a:off x="8096925" y="3188738"/>
            <a:ext cx="887799" cy="95004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090F5AA-6BD8-9ED1-E842-E2E2B37DC789}"/>
              </a:ext>
            </a:extLst>
          </p:cNvPr>
          <p:cNvSpPr/>
          <p:nvPr/>
        </p:nvSpPr>
        <p:spPr>
          <a:xfrm>
            <a:off x="8096420" y="3182057"/>
            <a:ext cx="888207" cy="755537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196B5C90-C992-EB01-84CC-A7FF523C429A}"/>
              </a:ext>
            </a:extLst>
          </p:cNvPr>
          <p:cNvGrpSpPr/>
          <p:nvPr/>
        </p:nvGrpSpPr>
        <p:grpSpPr>
          <a:xfrm>
            <a:off x="4325632" y="4776346"/>
            <a:ext cx="2304256" cy="1772688"/>
            <a:chOff x="6372200" y="4359684"/>
            <a:chExt cx="2304256" cy="1772688"/>
          </a:xfrm>
        </p:grpSpPr>
        <p:pic>
          <p:nvPicPr>
            <p:cNvPr id="116" name="Picture 7">
              <a:extLst>
                <a:ext uri="{FF2B5EF4-FFF2-40B4-BE49-F238E27FC236}">
                  <a16:creationId xmlns:a16="http://schemas.microsoft.com/office/drawing/2014/main" id="{40CE32A9-8B96-7051-771C-17F3E1319B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359684"/>
              <a:ext cx="2160240" cy="17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08">
                  <a:extLst>
                    <a:ext uri="{FF2B5EF4-FFF2-40B4-BE49-F238E27FC236}">
                      <a16:creationId xmlns:a16="http://schemas.microsoft.com/office/drawing/2014/main" id="{88186216-6DA4-FDE4-337F-46CF951250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67897" y="4509120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1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67897" y="4509120"/>
                  <a:ext cx="242378" cy="207749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l="-5000"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08">
                  <a:extLst>
                    <a:ext uri="{FF2B5EF4-FFF2-40B4-BE49-F238E27FC236}">
                      <a16:creationId xmlns:a16="http://schemas.microsoft.com/office/drawing/2014/main" id="{8B4DFE9E-E119-A3B3-9DA9-77423E2853E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53958" y="4522071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2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53958" y="4522071"/>
                  <a:ext cx="242378" cy="207749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TextBox 108">
                  <a:extLst>
                    <a:ext uri="{FF2B5EF4-FFF2-40B4-BE49-F238E27FC236}">
                      <a16:creationId xmlns:a16="http://schemas.microsoft.com/office/drawing/2014/main" id="{DF24DD4F-84F4-EB30-2CAD-847D4B0F77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68344" y="4518645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3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68344" y="4518645"/>
                  <a:ext cx="242378" cy="22737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45000" r="-32500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08">
                  <a:extLst>
                    <a:ext uri="{FF2B5EF4-FFF2-40B4-BE49-F238E27FC236}">
                      <a16:creationId xmlns:a16="http://schemas.microsoft.com/office/drawing/2014/main" id="{0560509B-91DD-B5AF-0105-FF88D6110F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72200" y="5123804"/>
                  <a:ext cx="242378" cy="227370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a:rPr lang="en-US" altLang="ko-KR" sz="9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  <a:ea typeface="+mn-ea"/>
                          </a:rPr>
                          <m:t>𝟓</m:t>
                        </m:r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𝒆𝒇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4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372200" y="5123804"/>
                  <a:ext cx="242378" cy="22737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8718" r="-33333" b="-1081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TextBox 108">
                  <a:extLst>
                    <a:ext uri="{FF2B5EF4-FFF2-40B4-BE49-F238E27FC236}">
                      <a16:creationId xmlns:a16="http://schemas.microsoft.com/office/drawing/2014/main" id="{4C0E5A54-277B-DF70-44F3-6D5019EE42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33127" y="5723731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𝒂</m:t>
                            </m:r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6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433127" y="5723731"/>
                  <a:ext cx="242378" cy="207749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l="-5128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08">
                  <a:extLst>
                    <a:ext uri="{FF2B5EF4-FFF2-40B4-BE49-F238E27FC236}">
                      <a16:creationId xmlns:a16="http://schemas.microsoft.com/office/drawing/2014/main" id="{2E07BB91-E69E-C3A5-209D-1023E97751B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44208" y="5454307"/>
                  <a:ext cx="242378" cy="20774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anchor="ctr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굴림" charset="-127"/>
                      <a:ea typeface="굴림" charset="-127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9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  <a:ea typeface="+mn-ea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altLang="ko-KR" sz="9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57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444208" y="5454307"/>
                  <a:ext cx="242378" cy="207749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 b="-2941"/>
                  </a:stretch>
                </a:blipFill>
                <a:ln w="12700">
                  <a:noFill/>
                </a:ln>
                <a:extLst/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465A2EC7-C0F3-F4C3-4680-647B4A3618B8}"/>
              </a:ext>
            </a:extLst>
          </p:cNvPr>
          <p:cNvSpPr/>
          <p:nvPr/>
        </p:nvSpPr>
        <p:spPr>
          <a:xfrm>
            <a:off x="4792947" y="5447813"/>
            <a:ext cx="1154323" cy="109388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7C9516A-226E-0D06-BBA4-5E55DA32665A}"/>
              </a:ext>
            </a:extLst>
          </p:cNvPr>
          <p:cNvSpPr/>
          <p:nvPr/>
        </p:nvSpPr>
        <p:spPr>
          <a:xfrm>
            <a:off x="4979062" y="5448276"/>
            <a:ext cx="968208" cy="968201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108">
                <a:extLst>
                  <a:ext uri="{FF2B5EF4-FFF2-40B4-BE49-F238E27FC236}">
                    <a16:creationId xmlns:a16="http://schemas.microsoft.com/office/drawing/2014/main" id="{31C211FE-DCB5-2A9E-2986-1EC363A072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0412" y="4170592"/>
                <a:ext cx="1175945" cy="23692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altLang="ko-KR" sz="900" b="1" i="1" smtClean="0"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pPr>
                            <m:e>
                              <m:r>
                                <a:rPr lang="en-US" altLang="ko-KR" sz="900" b="1" i="1" smtClean="0">
                                  <a:solidFill>
                                    <a:srgbClr val="555F57"/>
                                  </a:solidFill>
                                  <a:latin typeface="Cambria Math"/>
                                  <a:ea typeface="+mn-ea"/>
                                </a:rPr>
                                <m:t>𝟗</m:t>
                              </m:r>
                              <m:r>
                                <a:rPr lang="en-US" altLang="ko-KR" sz="900" b="1" i="1" smtClean="0">
                                  <a:solidFill>
                                    <a:srgbClr val="555F57"/>
                                  </a:solidFill>
                                  <a:latin typeface="Cambria Math"/>
                                  <a:ea typeface="+mn-ea"/>
                                </a:rPr>
                                <m:t>𝒉</m:t>
                              </m:r>
                            </m:e>
                            <m:sup>
                              <m:r>
                                <a:rPr lang="en-US" altLang="ko-KR" sz="900" b="1" i="1" smtClean="0">
                                  <a:solidFill>
                                    <a:srgbClr val="555F57"/>
                                  </a:solidFill>
                                  <a:latin typeface="Cambria Math"/>
                                  <a:ea typeface="+mn-ea"/>
                                </a:rPr>
                                <m:t>𝟐</m:t>
                              </m:r>
                            </m:sup>
                          </m:sSup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51" name="TextBox 108">
                <a:extLst>
                  <a:ext uri="{FF2B5EF4-FFF2-40B4-BE49-F238E27FC236}">
                    <a16:creationId xmlns:a16="http://schemas.microsoft.com/office/drawing/2014/main" id="{31C211FE-DCB5-2A9E-2986-1EC363A07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0412" y="4170592"/>
                <a:ext cx="1175945" cy="236924"/>
              </a:xfrm>
              <a:prstGeom prst="rect">
                <a:avLst/>
              </a:prstGeom>
              <a:blipFill>
                <a:blip r:embed="rId37"/>
                <a:stretch>
                  <a:fillRect b="-7692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08">
                <a:extLst>
                  <a:ext uri="{FF2B5EF4-FFF2-40B4-BE49-F238E27FC236}">
                    <a16:creationId xmlns:a16="http://schemas.microsoft.com/office/drawing/2014/main" id="{E9939AE0-CE9F-6732-F417-2059CC5779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17899" y="6606500"/>
                <a:ext cx="1663619" cy="22737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𝟑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𝟑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12" name="TextBox 108">
                <a:extLst>
                  <a:ext uri="{FF2B5EF4-FFF2-40B4-BE49-F238E27FC236}">
                    <a16:creationId xmlns:a16="http://schemas.microsoft.com/office/drawing/2014/main" id="{E9939AE0-CE9F-6732-F417-2059CC577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17899" y="6606500"/>
                <a:ext cx="1663619" cy="227370"/>
              </a:xfrm>
              <a:prstGeom prst="rect">
                <a:avLst/>
              </a:prstGeom>
              <a:blipFill>
                <a:blip r:embed="rId38"/>
                <a:stretch>
                  <a:fillRect b="-10811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08">
                <a:extLst>
                  <a:ext uri="{FF2B5EF4-FFF2-40B4-BE49-F238E27FC236}">
                    <a16:creationId xmlns:a16="http://schemas.microsoft.com/office/drawing/2014/main" id="{8EF7DD2A-E537-184A-FAF3-5197DD1AE7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9380" y="6577917"/>
                <a:ext cx="2504792" cy="22737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r>
                        <a:rPr lang="en-US" altLang="ko-KR" sz="900" b="0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1.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+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𝒂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23" name="TextBox 108">
                <a:extLst>
                  <a:ext uri="{FF2B5EF4-FFF2-40B4-BE49-F238E27FC236}">
                    <a16:creationId xmlns:a16="http://schemas.microsoft.com/office/drawing/2014/main" id="{8EF7DD2A-E537-184A-FAF3-5197DD1AE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9380" y="6577917"/>
                <a:ext cx="2504792" cy="227370"/>
              </a:xfrm>
              <a:prstGeom prst="rect">
                <a:avLst/>
              </a:prstGeom>
              <a:blipFill>
                <a:blip r:embed="rId39"/>
                <a:stretch>
                  <a:fillRect b="-10811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TextBox 125">
            <a:extLst>
              <a:ext uri="{FF2B5EF4-FFF2-40B4-BE49-F238E27FC236}">
                <a16:creationId xmlns:a16="http://schemas.microsoft.com/office/drawing/2014/main" id="{3EF47B0A-9377-94F3-74E5-8E41C3CF3846}"/>
              </a:ext>
            </a:extLst>
          </p:cNvPr>
          <p:cNvSpPr txBox="1"/>
          <p:nvPr/>
        </p:nvSpPr>
        <p:spPr>
          <a:xfrm>
            <a:off x="7516246" y="4467848"/>
            <a:ext cx="2602825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6) </a:t>
            </a:r>
            <a:r>
              <a:rPr lang="ko-KR" altLang="en-US" sz="1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연단 제한 및 여러 앵커가 배치된 경우</a:t>
            </a: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37840755-C47B-16CA-46DC-DA45512DD7DB}"/>
              </a:ext>
            </a:extLst>
          </p:cNvPr>
          <p:cNvSpPr/>
          <p:nvPr/>
        </p:nvSpPr>
        <p:spPr>
          <a:xfrm>
            <a:off x="7960101" y="5249893"/>
            <a:ext cx="1739146" cy="930910"/>
          </a:xfrm>
          <a:prstGeom prst="rect">
            <a:avLst/>
          </a:prstGeom>
          <a:solidFill>
            <a:srgbClr val="FF0000">
              <a:alpha val="23000"/>
            </a:srgb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BC6236ED-E41E-60EA-99D9-3AE09A6F67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30757" y="6577918"/>
                <a:ext cx="3707739" cy="22737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𝑵𝒄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=(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+mn-ea"/>
                        </a:rPr>
                        <m:t>𝟏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+mn-ea"/>
                        </a:rPr>
                        <m:t>.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+mn-ea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+mn-ea"/>
                        </a:rPr>
                        <m:t>𝟐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𝒂𝒙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r>
                        <a:rPr lang="en-US" altLang="ko-KR" sz="900" b="0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1.</m:t>
                      </m:r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𝟓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)(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+</m:t>
                      </m:r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𝒔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𝒂𝒚</m:t>
                          </m:r>
                        </m:sub>
                      </m:sSub>
                      <m:sSub>
                        <m:sSubPr>
                          <m:ctrlP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/>
                              <a:ea typeface="+mn-ea"/>
                            </a:rPr>
                            <m:t>+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𝟏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.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𝟓</m:t>
                          </m:r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𝒉</m:t>
                          </m:r>
                        </m:e>
                        <m:sub>
                          <m:r>
                            <a:rPr lang="en-US" altLang="ko-KR" sz="900" b="1" i="1" smtClean="0"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𝒆𝒇</m:t>
                          </m:r>
                        </m:sub>
                      </m:sSub>
                      <m:r>
                        <a:rPr lang="en-US" altLang="ko-KR" sz="900" b="1" i="1" smtClean="0">
                          <a:solidFill>
                            <a:srgbClr val="555F57"/>
                          </a:solidFill>
                          <a:latin typeface="Cambria Math"/>
                          <a:ea typeface="+mn-ea"/>
                        </a:rPr>
                        <m:t>)</m:t>
                      </m:r>
                    </m:oMath>
                  </m:oMathPara>
                </a14:m>
                <a:endParaRPr lang="en-US" altLang="ko-KR" sz="900" b="1" dirty="0">
                  <a:solidFill>
                    <a:srgbClr val="555F57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8" name="TextBox 108">
                <a:extLst>
                  <a:ext uri="{FF2B5EF4-FFF2-40B4-BE49-F238E27FC236}">
                    <a16:creationId xmlns:a16="http://schemas.microsoft.com/office/drawing/2014/main" id="{BC6236ED-E41E-60EA-99D9-3AE09A6F6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30757" y="6577918"/>
                <a:ext cx="3707739" cy="227370"/>
              </a:xfrm>
              <a:prstGeom prst="rect">
                <a:avLst/>
              </a:prstGeom>
              <a:blipFill>
                <a:blip r:embed="rId40"/>
                <a:stretch>
                  <a:fillRect b="-10811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58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4" grpId="0" animBg="1"/>
      <p:bldP spid="95" grpId="0" animBg="1"/>
      <p:bldP spid="96" grpId="0" animBg="1"/>
      <p:bldP spid="100" grpId="0" animBg="1"/>
      <p:bldP spid="101" grpId="0" animBg="1"/>
      <p:bldP spid="102" grpId="0" animBg="1"/>
      <p:bldP spid="103" grpId="0" animBg="1"/>
      <p:bldP spid="12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38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/>
              <p:nvPr/>
            </p:nvSpPr>
            <p:spPr>
              <a:xfrm>
                <a:off x="1066800" y="1634935"/>
                <a:ext cx="6273922" cy="328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l"/>
                </a:pP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4</a:t>
                </a:r>
                <a:r>
                  <a:rPr lang="ko-KR" altLang="en-US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이상의 가장자리에 의해 영향을 받는 앵커 검토</a:t>
                </a:r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𝒉</m:t>
                        </m:r>
                      </m:e>
                      <m:sub>
                        <m:r>
                          <a:rPr lang="en-US" altLang="ko-KR" sz="1400" b="1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𝒆𝒇</m:t>
                        </m:r>
                      </m:sub>
                    </m:sSub>
                    <m:r>
                      <a:rPr lang="en-US" altLang="ko-KR" sz="1400" b="1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</m:oMath>
                </a14:m>
                <a:r>
                  <a:rPr lang="en-US" altLang="ko-KR" sz="1400" b="1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endParaRPr lang="ko-KR" altLang="en-US" sz="14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BC0217F-679A-4311-80FE-4F6FA9F80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634935"/>
                <a:ext cx="6273922" cy="3281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05E1A11-F6B2-F0BF-0771-B5B1D3A82BEE}"/>
                  </a:ext>
                </a:extLst>
              </p:cNvPr>
              <p:cNvSpPr txBox="1"/>
              <p:nvPr/>
            </p:nvSpPr>
            <p:spPr>
              <a:xfrm>
                <a:off x="1018735" y="1895647"/>
                <a:ext cx="10106465" cy="1459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1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연단거리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를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갖는 콘크리트 면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  <m:r>
                      <a:rPr lang="en-US" altLang="ko-KR" sz="1400" i="1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</m:oMath>
                </a14:m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2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연단거리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를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갖는 콘크리트 면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</m:oMath>
                </a14:m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 marL="342900" indent="-342900">
                  <a:lnSpc>
                    <a:spcPct val="150000"/>
                  </a:lnSpc>
                  <a:buFontTx/>
                  <a:buAutoNum type="arabicParenR"/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3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연단거리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′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를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갖는 콘크리트 면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′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4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1.5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</m:oMath>
                </a14:m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  <a:p>
                <a:pPr marL="342900" indent="-342900">
                  <a:lnSpc>
                    <a:spcPct val="150000"/>
                  </a:lnSpc>
                  <a:buFontTx/>
                  <a:buAutoNum type="arabicParenR"/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4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면 연단거리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앵커간 간격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+</m:t>
                    </m:r>
                    <m:sSub>
                      <m:sSub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𝑎𝑥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&lt;2×1.5</m:t>
                    </m:r>
                    <m:sSub>
                      <m:sSub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𝑎𝑦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&lt;2×1.5</m:t>
                    </m:r>
                    <m:sSub>
                      <m:sSub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</m:t>
                        </m:r>
                      </m:sub>
                    </m:sSub>
                  </m:oMath>
                </a14:m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05E1A11-F6B2-F0BF-0771-B5B1D3A82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895647"/>
                <a:ext cx="10106465" cy="1459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F9D6FA-1E7B-D68E-E857-EDC985C20B94}"/>
                  </a:ext>
                </a:extLst>
              </p:cNvPr>
              <p:cNvSpPr txBox="1"/>
              <p:nvPr/>
            </p:nvSpPr>
            <p:spPr>
              <a:xfrm>
                <a:off x="3733894" y="4062147"/>
                <a:ext cx="4676146" cy="57676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재산정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𝑒𝑓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max</a:t>
                </a:r>
                <a14:m>
                  <m:oMath xmlns:m="http://schemas.openxmlformats.org/officeDocument/2006/math">
                    <m:r>
                      <a:rPr lang="en-US" altLang="ko-KR" sz="14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[ </m:t>
                    </m:r>
                    <m:f>
                      <m:f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1400" b="0" i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ko-KR" sz="14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𝑎</m:t>
                                    </m:r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𝑎</m:t>
                                    </m:r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𝑐</m:t>
                                    </m:r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′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𝑎</m:t>
                                    </m:r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1.5</m:t>
                        </m:r>
                      </m:den>
                    </m:f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 </m:t>
                    </m:r>
                    <m:f>
                      <m:f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1400" b="0" i="0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ko-KR" sz="14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altLang="ko-KR" sz="1400" b="0" i="1" smtClean="0">
                                            <a:ln>
                                              <a:solidFill>
                                                <a:srgbClr val="555F57">
                                                  <a:alpha val="20000"/>
                                                </a:srgbClr>
                                              </a:solidFill>
                                            </a:ln>
                                            <a:solidFill>
                                              <a:srgbClr val="555F57"/>
                                            </a:solidFill>
                                            <a:latin typeface="Cambria Math" panose="02040503050406030204" pitchFamily="18" charset="0"/>
                                            <a:ea typeface="KoPub돋움체 Medium" panose="00000600000000000000" pitchFamily="2" charset="-127"/>
                                          </a:rPr>
                                          <m:t>𝑎𝑥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ko-KR" sz="1400" b="0" i="1" smtClean="0">
                                    <a:ln>
                                      <a:solidFill>
                                        <a:srgbClr val="555F57">
                                          <a:alpha val="20000"/>
                                        </a:srgbClr>
                                      </a:solidFill>
                                    </a:ln>
                                    <a:solidFill>
                                      <a:srgbClr val="555F57"/>
                                    </a:solidFill>
                                    <a:latin typeface="Cambria Math" panose="02040503050406030204" pitchFamily="18" charset="0"/>
                                    <a:ea typeface="KoPub돋움체 Medium" panose="00000600000000000000" pitchFamily="2" charset="-127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n>
                                          <a:solidFill>
                                            <a:srgbClr val="555F57">
                                              <a:alpha val="20000"/>
                                            </a:srgbClr>
                                          </a:solidFill>
                                        </a:ln>
                                        <a:solidFill>
                                          <a:srgbClr val="555F57"/>
                                        </a:solidFill>
                                        <a:latin typeface="Cambria Math" panose="02040503050406030204" pitchFamily="18" charset="0"/>
                                        <a:ea typeface="KoPub돋움체 Medium" panose="00000600000000000000" pitchFamily="2" charset="-127"/>
                                      </a:rPr>
                                      <m:t>𝑎𝑦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3</m:t>
                        </m:r>
                      </m:den>
                    </m:f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]</m:t>
                    </m:r>
                  </m:oMath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F9D6FA-1E7B-D68E-E857-EDC985C20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94" y="4062147"/>
                <a:ext cx="4676146" cy="576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92FEEB-A243-DB63-2EDF-254BD8F416A7}"/>
                  </a:ext>
                </a:extLst>
              </p:cNvPr>
              <p:cNvSpPr txBox="1"/>
              <p:nvPr/>
            </p:nvSpPr>
            <p:spPr>
              <a:xfrm>
                <a:off x="1018735" y="3429000"/>
                <a:ext cx="6159305" cy="412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  <a:sym typeface="Wingdings" panose="05000000000000000000" pitchFamily="2" charset="2"/>
                  </a:rPr>
                  <a:t> 4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  <a:sym typeface="Wingdings" panose="05000000000000000000" pitchFamily="2" charset="2"/>
                  </a:rPr>
                  <a:t>면 이상 영향을 받는다면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  <a:sym typeface="Wingdings" panose="05000000000000000000" pitchFamily="2" charset="2"/>
                          </a:rPr>
                          <m:t>h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  <a:sym typeface="Wingdings" panose="05000000000000000000" pitchFamily="2" charset="2"/>
                          </a:rPr>
                          <m:t>𝑒𝑓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를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재산정</a:t>
                </a:r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92FEEB-A243-DB63-2EDF-254BD8F41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429000"/>
                <a:ext cx="6159305" cy="4123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725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0053" cy="261610"/>
            <a:chOff x="1012874" y="1053363"/>
            <a:chExt cx="10100053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39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159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평가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C0217F-679A-4311-80FE-4F6FA9F80FA6}"/>
              </a:ext>
            </a:extLst>
          </p:cNvPr>
          <p:cNvSpPr txBox="1"/>
          <p:nvPr/>
        </p:nvSpPr>
        <p:spPr>
          <a:xfrm>
            <a:off x="1066800" y="1634935"/>
            <a:ext cx="6273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sz="14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앵커부</a:t>
            </a:r>
            <a:r>
              <a:rPr lang="ko-KR" altLang="en-US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최종 보유성능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05E1A11-F6B2-F0BF-0771-B5B1D3A82BEE}"/>
                  </a:ext>
                </a:extLst>
              </p:cNvPr>
              <p:cNvSpPr txBox="1"/>
              <p:nvPr/>
            </p:nvSpPr>
            <p:spPr>
              <a:xfrm>
                <a:off x="1018735" y="1895647"/>
                <a:ext cx="10106465" cy="107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앵커부의 보유성능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𝐶</m:t>
                        </m:r>
                      </m:sub>
                    </m:sSub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은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전단에 저항하는 앵커의 전단강도를 말하며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앵커의 전단강도는 강재강도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𝑠𝑎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)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콘크리트 파괴강도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𝑐𝑝𝑔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)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그리고 프라이아웃강도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𝑐𝑝𝑔</m:t>
                        </m:r>
                      </m:sub>
                    </m:sSub>
                    <m:r>
                      <a:rPr lang="en-US" altLang="ko-KR" sz="1400" b="0" i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) 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중</m:t>
                    </m:r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가장 작은 값으로 한다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.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단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콘크리트 파괴강도와 프라이아웃강도 산정 시 전단에 저항하는 받침 개수가 다른 경우에는 각각에 대해 검토를 수행해야 한다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05E1A11-F6B2-F0BF-0771-B5B1D3A82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1895647"/>
                <a:ext cx="10106465" cy="10763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F9D6FA-1E7B-D68E-E857-EDC985C20B94}"/>
                  </a:ext>
                </a:extLst>
              </p:cNvPr>
              <p:cNvSpPr txBox="1"/>
              <p:nvPr/>
            </p:nvSpPr>
            <p:spPr>
              <a:xfrm>
                <a:off x="2876597" y="3028574"/>
                <a:ext cx="6390740" cy="43383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𝐹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𝐴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,</m:t>
                        </m:r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= min[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강</a:t>
                </a:r>
                <a14:m>
                  <m:oMath xmlns:m="http://schemas.openxmlformats.org/officeDocument/2006/math">
                    <m:r>
                      <a:rPr lang="ko-KR" altLang="en-US" sz="1400" i="1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재</m:t>
                    </m:r>
                    <m:r>
                      <a:rPr lang="ko-KR" altLang="en-US" sz="1400" i="1" dirty="0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강</m:t>
                    </m:r>
                    <m:r>
                      <a:rPr lang="ko-KR" altLang="en-US" sz="1400" i="1" dirty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도</m:t>
                    </m:r>
                    <m:d>
                      <m:dPr>
                        <m:ctrlPr>
                          <a:rPr lang="en-US" altLang="ko-KR" sz="1400" b="0" i="1" dirty="0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𝑠𝑎</m:t>
                            </m:r>
                          </m:sub>
                        </m:sSub>
                      </m:e>
                    </m:d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  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콘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크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리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트</m:t>
                    </m:r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 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파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괴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강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도</m:t>
                    </m:r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(</m:t>
                    </m:r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𝑐𝑏𝑔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), 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프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라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이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아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웃</m:t>
                    </m:r>
                    <m:r>
                      <a:rPr lang="ko-KR" altLang="en-US" sz="14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강</m:t>
                    </m:r>
                    <m:r>
                      <a:rPr lang="ko-KR" altLang="en-US" sz="1400" i="1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도</m:t>
                    </m:r>
                    <m:d>
                      <m:dPr>
                        <m:ctrlP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40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</m:ctrlPr>
                          </m:sSubPr>
                          <m:e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ko-KR" sz="1400" b="0" i="1" smtClean="0">
                                <a:ln>
                                  <a:solidFill>
                                    <a:srgbClr val="555F57">
                                      <a:alpha val="20000"/>
                                    </a:srgbClr>
                                  </a:solidFill>
                                </a:ln>
                                <a:solidFill>
                                  <a:srgbClr val="555F57"/>
                                </a:solidFill>
                                <a:latin typeface="Cambria Math" panose="02040503050406030204" pitchFamily="18" charset="0"/>
                                <a:ea typeface="KoPub돋움체 Medium" panose="00000600000000000000" pitchFamily="2" charset="-127"/>
                              </a:rPr>
                              <m:t>𝑐𝑝𝑔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]</a:t>
                </a:r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F9D6FA-1E7B-D68E-E857-EDC985C20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597" y="3028574"/>
                <a:ext cx="6390740" cy="4338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DF6B607-4774-B39E-9B99-80F2DC73191A}"/>
              </a:ext>
            </a:extLst>
          </p:cNvPr>
          <p:cNvSpPr txBox="1"/>
          <p:nvPr/>
        </p:nvSpPr>
        <p:spPr>
          <a:xfrm>
            <a:off x="1018735" y="3771239"/>
            <a:ext cx="10106465" cy="37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Tip. </a:t>
            </a:r>
            <a:r>
              <a:rPr lang="ko-KR" altLang="en-US" sz="14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앵커 주변에 충분하게 정착되어 있는 철근의 경우 보유성능</a:t>
            </a:r>
            <a:endParaRPr lang="en-US" altLang="ko-KR" sz="140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9F2543B-4036-ADAF-9DA1-9343C1909D47}"/>
                  </a:ext>
                </a:extLst>
              </p:cNvPr>
              <p:cNvSpPr txBox="1"/>
              <p:nvPr/>
            </p:nvSpPr>
            <p:spPr>
              <a:xfrm>
                <a:off x="1018735" y="4120535"/>
                <a:ext cx="10106465" cy="723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“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콘크리트구조기준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”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의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‘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정착과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이음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’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편에 따라 적절히 정착되어 있으며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전단과 인장에 대한 콘크리트 파괴강도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𝑐𝑏𝑔</m:t>
                        </m:r>
                      </m:sub>
                    </m:sSub>
                    <m:r>
                      <a:rPr lang="en-US" altLang="ko-KR" sz="1400" b="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,  </m:t>
                    </m:r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𝑉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𝑐𝑝𝑔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)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를 대신해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앵커철근의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 강도를 대신 적용할 수 있다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9F2543B-4036-ADAF-9DA1-9343C1909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4120535"/>
                <a:ext cx="10106465" cy="7233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5">
            <a:extLst>
              <a:ext uri="{FF2B5EF4-FFF2-40B4-BE49-F238E27FC236}">
                <a16:creationId xmlns:a16="http://schemas.microsoft.com/office/drawing/2014/main" id="{796684BD-E283-EA01-EB6E-3C250E7D2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777" y="4795058"/>
            <a:ext cx="1839305" cy="195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0470F7DC-3E02-3374-41A9-306340EF3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458" y="5118164"/>
            <a:ext cx="176496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9CC27442-430B-325E-A53A-3A48ACBEB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586" y="4891605"/>
            <a:ext cx="2245644" cy="16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24B00F1E-0052-3268-BDDF-9AEC6E7A6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001" y="4903725"/>
            <a:ext cx="2295232" cy="174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3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802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교량받침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02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40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받침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지지길이 평가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8405E4A-EECA-C0E2-1BD7-A8AF62CE3317}"/>
                  </a:ext>
                </a:extLst>
              </p:cNvPr>
              <p:cNvSpPr txBox="1"/>
              <p:nvPr/>
            </p:nvSpPr>
            <p:spPr>
              <a:xfrm>
                <a:off x="1018735" y="3537871"/>
                <a:ext cx="10106465" cy="1020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0070C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보유성능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: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실제 받침지지길이</a:t>
                </a:r>
                <a:endPara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endParaRP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FF0000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소요성능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: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최소받침지지길이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)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와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응답변위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중 큰 값</a:t>
                </a:r>
                <a:b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</a:b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단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, 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지진구역</a:t>
                </a:r>
                <a:r>
                  <a:rPr lang="en-US" altLang="ko-KR" sz="1400" dirty="0">
                    <a:solidFill>
                      <a:srgbClr val="555F57"/>
                    </a:solidFill>
                    <a:ea typeface="KoPub돋움체 Medium" panose="00000600000000000000"/>
                  </a:rPr>
                  <a:t>Ⅱ</a:t>
                </a:r>
                <a:r>
                  <a:rPr lang="ko-KR" altLang="en-US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에 위치하는 내진등급교에 대해서는 최소 받침지지길이로 한다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8405E4A-EECA-C0E2-1BD7-A8AF62CE33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3537871"/>
                <a:ext cx="10106465" cy="1020216"/>
              </a:xfrm>
              <a:prstGeom prst="rect">
                <a:avLst/>
              </a:prstGeom>
              <a:blipFill>
                <a:blip r:embed="rId2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직사각형 30">
            <a:extLst>
              <a:ext uri="{FF2B5EF4-FFF2-40B4-BE49-F238E27FC236}">
                <a16:creationId xmlns:a16="http://schemas.microsoft.com/office/drawing/2014/main" id="{8E61362B-EDA9-3EF8-027A-FC4DD3B7A22E}"/>
              </a:ext>
            </a:extLst>
          </p:cNvPr>
          <p:cNvSpPr/>
          <p:nvPr/>
        </p:nvSpPr>
        <p:spPr>
          <a:xfrm>
            <a:off x="5888030" y="188779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받침지지 길이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[4.4.3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9DE024B-0B60-BCCF-B576-BD219DC7D029}"/>
              </a:ext>
            </a:extLst>
          </p:cNvPr>
          <p:cNvSpPr/>
          <p:nvPr/>
        </p:nvSpPr>
        <p:spPr>
          <a:xfrm>
            <a:off x="3951280" y="1887799"/>
            <a:ext cx="1525808" cy="412115"/>
          </a:xfrm>
          <a:prstGeom prst="rect">
            <a:avLst/>
          </a:prstGeom>
          <a:solidFill>
            <a:srgbClr val="90B6A8"/>
          </a:solidFill>
          <a:ln>
            <a:solidFill>
              <a:srgbClr val="555F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rgbClr val="EEF1F1"/>
                </a:solidFill>
                <a:ea typeface="KoPub돋움체 Medium" panose="00000600000000000000"/>
              </a:rPr>
              <a:t>교량받침</a:t>
            </a:r>
            <a:endParaRPr lang="en-US" altLang="ko-KR" sz="1200" dirty="0">
              <a:solidFill>
                <a:srgbClr val="EEF1F1"/>
              </a:solidFill>
              <a:ea typeface="KoPub돋움체 Medium" panose="00000600000000000000"/>
            </a:endParaRPr>
          </a:p>
          <a:p>
            <a:pPr algn="ctr"/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[4.4.2</a:t>
            </a:r>
            <a:r>
              <a:rPr lang="ko-KR" altLang="en-US" sz="1050" dirty="0">
                <a:solidFill>
                  <a:srgbClr val="EEF1F1"/>
                </a:solidFill>
                <a:ea typeface="KoPub돋움체 Medium" panose="00000600000000000000"/>
              </a:rPr>
              <a:t>절</a:t>
            </a:r>
            <a:r>
              <a:rPr lang="en-US" altLang="ko-KR" sz="1050" dirty="0">
                <a:solidFill>
                  <a:srgbClr val="EEF1F1"/>
                </a:solidFill>
                <a:ea typeface="KoPub돋움체 Medium" panose="00000600000000000000"/>
              </a:rPr>
              <a:t>]</a:t>
            </a:r>
            <a:endParaRPr lang="ko-KR" altLang="en-US" sz="1050" dirty="0">
              <a:solidFill>
                <a:srgbClr val="EEF1F1"/>
              </a:solidFill>
              <a:ea typeface="KoPub돋움체 Medium" panose="00000600000000000000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FBDE7607-DDDA-2478-C0D4-739D068D46E7}"/>
              </a:ext>
            </a:extLst>
          </p:cNvPr>
          <p:cNvGrpSpPr/>
          <p:nvPr/>
        </p:nvGrpSpPr>
        <p:grpSpPr>
          <a:xfrm>
            <a:off x="3248388" y="1634001"/>
            <a:ext cx="2975498" cy="1598919"/>
            <a:chOff x="4292328" y="2796884"/>
            <a:chExt cx="2975498" cy="1598919"/>
          </a:xfrm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5BFEFF44-8F87-EBCF-96C0-92BC835D3CBE}"/>
                </a:ext>
              </a:extLst>
            </p:cNvPr>
            <p:cNvSpPr/>
            <p:nvPr/>
          </p:nvSpPr>
          <p:spPr>
            <a:xfrm>
              <a:off x="4292328" y="4086175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rgbClr val="EEF1F1"/>
                  </a:solidFill>
                  <a:ea typeface="KoPub돋움체 Medium" panose="00000600000000000000"/>
                </a:rPr>
                <a:t>받침 본체</a:t>
              </a:r>
              <a:endParaRPr lang="ko-KR" altLang="en-US" sz="1050" dirty="0">
                <a:solidFill>
                  <a:srgbClr val="EEF1F1"/>
                </a:solidFill>
                <a:ea typeface="KoPub돋움체 Medium" panose="00000600000000000000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25C58D3A-3900-FF5F-204F-4FD1E9C80871}"/>
                </a:ext>
              </a:extLst>
            </p:cNvPr>
            <p:cNvSpPr/>
            <p:nvPr/>
          </p:nvSpPr>
          <p:spPr>
            <a:xfrm>
              <a:off x="6006828" y="4086175"/>
              <a:ext cx="1260998" cy="309628"/>
            </a:xfrm>
            <a:prstGeom prst="rect">
              <a:avLst/>
            </a:prstGeom>
            <a:solidFill>
              <a:srgbClr val="90B6A8"/>
            </a:solidFill>
            <a:ln>
              <a:solidFill>
                <a:srgbClr val="555F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err="1">
                  <a:solidFill>
                    <a:srgbClr val="EEF1F1"/>
                  </a:solidFill>
                  <a:ea typeface="KoPub돋움체 Medium" panose="00000600000000000000"/>
                </a:rPr>
                <a:t>앵커부</a:t>
              </a:r>
              <a:endParaRPr lang="ko-KR" altLang="en-US" sz="1200" dirty="0">
                <a:solidFill>
                  <a:srgbClr val="EEF1F1"/>
                </a:solidFill>
                <a:ea typeface="KoPub돋움체 Medium" panose="00000600000000000000"/>
              </a:endParaRPr>
            </a:p>
          </p:txBody>
        </p:sp>
        <p:cxnSp>
          <p:nvCxnSpPr>
            <p:cNvPr id="29" name="연결선: 꺾임 28">
              <a:extLst>
                <a:ext uri="{FF2B5EF4-FFF2-40B4-BE49-F238E27FC236}">
                  <a16:creationId xmlns:a16="http://schemas.microsoft.com/office/drawing/2014/main" id="{2790C229-D80C-305A-9E80-9740DB6F6A5E}"/>
                </a:ext>
              </a:extLst>
            </p:cNvPr>
            <p:cNvCxnSpPr>
              <a:cxnSpLocks/>
              <a:stCxn id="8" idx="2"/>
              <a:endCxn id="18" idx="0"/>
            </p:cNvCxnSpPr>
            <p:nvPr/>
          </p:nvCxnSpPr>
          <p:spPr>
            <a:xfrm rot="5400000">
              <a:off x="5028787" y="3356838"/>
              <a:ext cx="623378" cy="835297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연결선: 꺾임 29">
              <a:extLst>
                <a:ext uri="{FF2B5EF4-FFF2-40B4-BE49-F238E27FC236}">
                  <a16:creationId xmlns:a16="http://schemas.microsoft.com/office/drawing/2014/main" id="{A623DB92-635B-3242-14DA-631613F871B3}"/>
                </a:ext>
              </a:extLst>
            </p:cNvPr>
            <p:cNvCxnSpPr>
              <a:cxnSpLocks/>
              <a:stCxn id="8" idx="2"/>
              <a:endCxn id="20" idx="0"/>
            </p:cNvCxnSpPr>
            <p:nvPr/>
          </p:nvCxnSpPr>
          <p:spPr>
            <a:xfrm rot="16200000" flipH="1">
              <a:off x="5886036" y="3334884"/>
              <a:ext cx="623378" cy="879203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5C8D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그래픽 15">
              <a:extLst>
                <a:ext uri="{FF2B5EF4-FFF2-40B4-BE49-F238E27FC236}">
                  <a16:creationId xmlns:a16="http://schemas.microsoft.com/office/drawing/2014/main" id="{DD70CF49-5D24-5099-9E60-66C90EC68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6924292" y="2796884"/>
              <a:ext cx="343533" cy="32743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7943901-28A5-B949-7E2D-D5DC76FDB2AE}"/>
                  </a:ext>
                </a:extLst>
              </p:cNvPr>
              <p:cNvSpPr txBox="1"/>
              <p:nvPr/>
            </p:nvSpPr>
            <p:spPr>
              <a:xfrm>
                <a:off x="1866051" y="5223999"/>
                <a:ext cx="648549" cy="33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 pitchFamily="2" charset="-127"/>
                      </a:rPr>
                      <m:t>여</m:t>
                    </m:r>
                  </m:oMath>
                </a14:m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기서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 pitchFamily="2" charset="-127"/>
                  </a:rPr>
                  <a:t>,</a:t>
                </a:r>
                <a:endParaRPr lang="ko-KR" altLang="en-US" sz="12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7943901-28A5-B949-7E2D-D5DC76FDB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051" y="5223999"/>
                <a:ext cx="648549" cy="3382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8D4F5A6-055D-7CDE-B460-2E8725A50880}"/>
                  </a:ext>
                </a:extLst>
              </p:cNvPr>
              <p:cNvSpPr txBox="1"/>
              <p:nvPr/>
            </p:nvSpPr>
            <p:spPr>
              <a:xfrm>
                <a:off x="2529903" y="5223999"/>
                <a:ext cx="7796046" cy="1165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2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= ( 200 + 1.67L + 6.66H )( 1 + 0.000125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</m:ctrlPr>
                      </m:sSupPr>
                      <m:e>
                        <m:r>
                          <a:rPr lang="ko-KR" altLang="en-US" sz="12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𝜃</m:t>
                        </m:r>
                      </m:e>
                      <m:sup>
                        <m:r>
                          <a:rPr lang="en-US" altLang="ko-KR" sz="12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) (mm)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L =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인접신축이음부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또는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교량단부까지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거리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(m)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H =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교각의 높이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(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다점고정인 경우는 평균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,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일점고정인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경우는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고정단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) (m)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KoPub돋움체 Medium" panose="00000600000000000000"/>
                      </a:rPr>
                      <m:t>𝜃</m:t>
                    </m:r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= 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교량 받침선이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교축직각방향과</a:t>
                </a:r>
                <a:r>
                  <a:rPr lang="ko-KR" altLang="en-US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 이루는 </a:t>
                </a:r>
                <a:r>
                  <a:rPr lang="ko-KR" altLang="en-US" sz="12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사잇각</a:t>
                </a:r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200" i="1" smtClean="0">
                        <a:ln>
                          <a:solidFill>
                            <a:srgbClr val="555F57">
                              <a:alpha val="20000"/>
                            </a:srgbClr>
                          </a:solidFill>
                        </a:ln>
                        <a:solidFill>
                          <a:srgbClr val="555F5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altLang="ko-KR" sz="12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Cambria Math" panose="02040503050406030204" pitchFamily="18" charset="0"/>
                    <a:ea typeface="KoPub돋움체 Medium" panose="00000600000000000000"/>
                  </a:rPr>
                  <a:t>)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8D4F5A6-055D-7CDE-B460-2E8725A50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903" y="5223999"/>
                <a:ext cx="7796046" cy="11658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7F8C440-056A-F9F7-95FF-F297617B0B56}"/>
                  </a:ext>
                </a:extLst>
              </p:cNvPr>
              <p:cNvSpPr txBox="1"/>
              <p:nvPr/>
            </p:nvSpPr>
            <p:spPr>
              <a:xfrm>
                <a:off x="1018735" y="4629608"/>
                <a:ext cx="10106465" cy="374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400" b="0" i="1" smtClean="0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= max[ </a:t>
                </a:r>
                <a:r>
                  <a:rPr lang="ko-KR" altLang="en-US" sz="1400" dirty="0" err="1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응답변위</a:t>
                </a:r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</m:ctrlPr>
                      </m:sSubPr>
                      <m:e>
                        <m: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𝑁</m:t>
                        </m:r>
                      </m:e>
                      <m:sub>
                        <m:r>
                          <a:rPr lang="en-US" altLang="ko-KR" sz="1400" i="1">
                            <a:ln>
                              <a:solidFill>
                                <a:srgbClr val="555F57">
                                  <a:alpha val="20000"/>
                                </a:srgbClr>
                              </a:solidFill>
                            </a:ln>
                            <a:solidFill>
                              <a:srgbClr val="555F57"/>
                            </a:solidFill>
                            <a:latin typeface="Cambria Math" panose="02040503050406030204" pitchFamily="18" charset="0"/>
                            <a:ea typeface="KoPub돋움체 Medium" panose="00000600000000000000" pitchFamily="2" charset="-127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altLang="ko-KR" sz="1400" dirty="0">
                    <a:ln>
                      <a:solidFill>
                        <a:srgbClr val="555F57">
                          <a:alpha val="20000"/>
                        </a:srgbClr>
                      </a:solidFill>
                    </a:ln>
                    <a:solidFill>
                      <a:srgbClr val="555F57"/>
                    </a:solidFill>
                    <a:latin typeface="KoPub돋움체 Medium" panose="00000600000000000000" pitchFamily="2" charset="-127"/>
                    <a:ea typeface="KoPub돋움체 Medium" panose="00000600000000000000"/>
                  </a:rPr>
                  <a:t> ]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7F8C440-056A-F9F7-95FF-F297617B0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35" y="4629608"/>
                <a:ext cx="10106465" cy="3744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그룹 58">
            <a:extLst>
              <a:ext uri="{FF2B5EF4-FFF2-40B4-BE49-F238E27FC236}">
                <a16:creationId xmlns:a16="http://schemas.microsoft.com/office/drawing/2014/main" id="{6EA6E5C8-FE74-3A5B-CE04-E3BCE3779249}"/>
              </a:ext>
            </a:extLst>
          </p:cNvPr>
          <p:cNvGrpSpPr/>
          <p:nvPr/>
        </p:nvGrpSpPr>
        <p:grpSpPr>
          <a:xfrm>
            <a:off x="8411244" y="2641393"/>
            <a:ext cx="2501705" cy="3677179"/>
            <a:chOff x="8863992" y="2641393"/>
            <a:chExt cx="2501705" cy="3677179"/>
          </a:xfrm>
        </p:grpSpPr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0BEC4898-6AB8-2372-9074-B6B05E078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6329" y="2641393"/>
              <a:ext cx="1600386" cy="1474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4">
              <a:extLst>
                <a:ext uri="{FF2B5EF4-FFF2-40B4-BE49-F238E27FC236}">
                  <a16:creationId xmlns:a16="http://schemas.microsoft.com/office/drawing/2014/main" id="{1B140CE6-A0AD-E831-9530-C196A594C1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2652" y="4558087"/>
              <a:ext cx="1584387" cy="1445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102E681-6EA8-1CBB-65FB-B2BEFE91EF33}"/>
                    </a:ext>
                  </a:extLst>
                </p:cNvPr>
                <p:cNvSpPr txBox="1"/>
                <p:nvPr/>
              </p:nvSpPr>
              <p:spPr>
                <a:xfrm>
                  <a:off x="8863992" y="4047979"/>
                  <a:ext cx="2501705" cy="31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ko-KR" altLang="en-US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교대 받침지지길이</a:t>
                  </a:r>
                  <a:r>
                    <a:rPr lang="en-US" altLang="ko-KR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100" i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en-US" altLang="ko-KR" sz="11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11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𝑚𝑖𝑛</m:t>
                          </m:r>
                        </m:sub>
                      </m:sSub>
                    </m:oMath>
                  </a14:m>
                  <a:r>
                    <a:rPr lang="en-US" altLang="ko-KR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) </a:t>
                  </a: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102E681-6EA8-1CBB-65FB-B2BEFE91EF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3992" y="4047979"/>
                  <a:ext cx="2501705" cy="31399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79641894-D236-FEE7-B586-8063C33B5C7E}"/>
                    </a:ext>
                  </a:extLst>
                </p:cNvPr>
                <p:cNvSpPr txBox="1"/>
                <p:nvPr/>
              </p:nvSpPr>
              <p:spPr>
                <a:xfrm>
                  <a:off x="8863992" y="6004575"/>
                  <a:ext cx="2501705" cy="31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ko-KR" altLang="en-US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교각 받침지지길이</a:t>
                  </a:r>
                  <a:r>
                    <a:rPr lang="en-US" altLang="ko-KR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100" i="1" smtClean="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en-US" altLang="ko-KR" sz="11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𝑁</m:t>
                          </m:r>
                        </m:e>
                        <m:sub>
                          <m:r>
                            <a:rPr lang="en-US" altLang="ko-KR" sz="11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𝑚𝑖𝑛</m:t>
                          </m:r>
                        </m:sub>
                      </m:sSub>
                    </m:oMath>
                  </a14:m>
                  <a:r>
                    <a:rPr lang="en-US" altLang="ko-KR" sz="1100" dirty="0">
                      <a:ln>
                        <a:solidFill>
                          <a:srgbClr val="555F57">
                            <a:alpha val="20000"/>
                          </a:srgbClr>
                        </a:solidFill>
                      </a:ln>
                      <a:solidFill>
                        <a:srgbClr val="555F57"/>
                      </a:solidFill>
                      <a:latin typeface="KoPub돋움체 Medium" panose="00000600000000000000" pitchFamily="2" charset="-127"/>
                      <a:ea typeface="KoPub돋움체 Medium" panose="00000600000000000000"/>
                    </a:rPr>
                    <a:t>) </a:t>
                  </a: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79641894-D236-FEE7-B586-8063C33B5C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3992" y="6004575"/>
                  <a:ext cx="2501705" cy="31399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29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018735" y="560998"/>
            <a:ext cx="10100053" cy="261610"/>
            <a:chOff x="1012874" y="1053363"/>
            <a:chExt cx="10100053" cy="261610"/>
          </a:xfrm>
        </p:grpSpPr>
        <p:sp>
          <p:nvSpPr>
            <p:cNvPr id="12" name="TextBox 11"/>
            <p:cNvSpPr txBox="1"/>
            <p:nvPr/>
          </p:nvSpPr>
          <p:spPr>
            <a:xfrm>
              <a:off x="1012874" y="1053363"/>
              <a:ext cx="9156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CONTENTS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774373" y="1053363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432801" y="2545495"/>
            <a:ext cx="13163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03</a:t>
            </a:r>
            <a:endParaRPr lang="ko-KR" altLang="en-US" sz="48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rgbClr val="5C8D7B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9473" y="3945878"/>
            <a:ext cx="5711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midas</a:t>
            </a:r>
            <a:r>
              <a:rPr lang="en-US" altLang="ko-KR" sz="2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Civil</a:t>
            </a:r>
            <a:r>
              <a:rPr lang="ko-KR" altLang="en-US" sz="2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을 이용한 교량 내진성능평가</a:t>
            </a:r>
            <a:endParaRPr lang="ko-KR" altLang="en-US" sz="12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4566380" y="4626711"/>
            <a:ext cx="3049233" cy="615554"/>
            <a:chOff x="1189508" y="5134711"/>
            <a:chExt cx="3049233" cy="615554"/>
          </a:xfrm>
        </p:grpSpPr>
        <p:sp>
          <p:nvSpPr>
            <p:cNvPr id="30" name="TextBox 29"/>
            <p:cNvSpPr txBox="1"/>
            <p:nvPr/>
          </p:nvSpPr>
          <p:spPr>
            <a:xfrm>
              <a:off x="1189508" y="5134711"/>
              <a:ext cx="30492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 err="1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midas</a:t>
              </a:r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</a:t>
              </a:r>
              <a:r>
                <a: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Civil </a:t>
              </a:r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내진성능평가 옵션 소개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78522" y="5442488"/>
              <a:ext cx="2081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내진성능평가 옵션 </a:t>
              </a:r>
              <a:r>
                <a:rPr lang="en-US" altLang="ko-KR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FAQ</a:t>
              </a:r>
              <a:endPara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286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41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4459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Rebar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Input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단면정보 연동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(1)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16C6D5AB-F46D-D9E8-A87D-1ED427577319}"/>
              </a:ext>
            </a:extLst>
          </p:cNvPr>
          <p:cNvGrpSpPr/>
          <p:nvPr/>
        </p:nvGrpSpPr>
        <p:grpSpPr>
          <a:xfrm>
            <a:off x="3185223" y="2731943"/>
            <a:ext cx="5818401" cy="4018851"/>
            <a:chOff x="3185223" y="2777432"/>
            <a:chExt cx="5818401" cy="401885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405E4A-EECA-C0E2-1BD7-A8AF62CE3317}"/>
                </a:ext>
              </a:extLst>
            </p:cNvPr>
            <p:cNvSpPr txBox="1"/>
            <p:nvPr/>
          </p:nvSpPr>
          <p:spPr>
            <a:xfrm>
              <a:off x="3185223" y="6492802"/>
              <a:ext cx="2514614" cy="303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Rebar</a:t>
              </a:r>
              <a:r>
                <a:rPr lang="ko-KR" altLang="en-US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 </a:t>
              </a: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Input</a:t>
              </a:r>
              <a:r>
                <a:rPr lang="ko-KR" altLang="en-US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 </a:t>
              </a: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for Column Section</a:t>
              </a:r>
            </a:p>
          </p:txBody>
        </p:sp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B2A45739-BC6E-0037-FEA3-641D6F3FE4AD}"/>
                </a:ext>
              </a:extLst>
            </p:cNvPr>
            <p:cNvGrpSpPr/>
            <p:nvPr/>
          </p:nvGrpSpPr>
          <p:grpSpPr>
            <a:xfrm>
              <a:off x="3185224" y="2780326"/>
              <a:ext cx="2514614" cy="3687397"/>
              <a:chOff x="1484238" y="2408793"/>
              <a:chExt cx="2703748" cy="3964740"/>
            </a:xfrm>
          </p:grpSpPr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C6F50E3E-D5CF-F304-C01D-BC1A1A52A8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84238" y="2408793"/>
                <a:ext cx="2703748" cy="3964740"/>
              </a:xfrm>
              <a:prstGeom prst="rect">
                <a:avLst/>
              </a:prstGeom>
            </p:spPr>
          </p:pic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D0268719-286C-3E3C-A27C-67CCF7475DDE}"/>
                  </a:ext>
                </a:extLst>
              </p:cNvPr>
              <p:cNvSpPr/>
              <p:nvPr/>
            </p:nvSpPr>
            <p:spPr>
              <a:xfrm>
                <a:off x="2561727" y="3950299"/>
                <a:ext cx="714129" cy="290832"/>
              </a:xfrm>
              <a:prstGeom prst="rect">
                <a:avLst/>
              </a:prstGeom>
              <a:solidFill>
                <a:srgbClr val="FF0000">
                  <a:alpha val="22000"/>
                </a:srgbClr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133F6F09-45D3-F1C4-7811-B6362266A5E7}"/>
                  </a:ext>
                </a:extLst>
              </p:cNvPr>
              <p:cNvSpPr/>
              <p:nvPr/>
            </p:nvSpPr>
            <p:spPr>
              <a:xfrm>
                <a:off x="2561727" y="4365104"/>
                <a:ext cx="714129" cy="164167"/>
              </a:xfrm>
              <a:prstGeom prst="rect">
                <a:avLst/>
              </a:prstGeom>
              <a:solidFill>
                <a:srgbClr val="FF0000">
                  <a:alpha val="22000"/>
                </a:srgbClr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3E991B38-F8ED-D811-C4C7-B0888D7C6E12}"/>
                  </a:ext>
                </a:extLst>
              </p:cNvPr>
              <p:cNvSpPr/>
              <p:nvPr/>
            </p:nvSpPr>
            <p:spPr>
              <a:xfrm>
                <a:off x="2561727" y="4817196"/>
                <a:ext cx="714129" cy="264393"/>
              </a:xfrm>
              <a:prstGeom prst="rect">
                <a:avLst/>
              </a:prstGeom>
              <a:solidFill>
                <a:srgbClr val="FF0000">
                  <a:alpha val="22000"/>
                </a:srgbClr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8C406CD6-93D7-5F58-E3F9-1D709955BD26}"/>
                </a:ext>
              </a:extLst>
            </p:cNvPr>
            <p:cNvGrpSpPr/>
            <p:nvPr/>
          </p:nvGrpSpPr>
          <p:grpSpPr>
            <a:xfrm>
              <a:off x="6489010" y="2777432"/>
              <a:ext cx="2514614" cy="3687397"/>
              <a:chOff x="4788024" y="2405899"/>
              <a:chExt cx="2703748" cy="3964740"/>
            </a:xfrm>
          </p:grpSpPr>
          <p:pic>
            <p:nvPicPr>
              <p:cNvPr id="19" name="그림 18">
                <a:extLst>
                  <a:ext uri="{FF2B5EF4-FFF2-40B4-BE49-F238E27FC236}">
                    <a16:creationId xmlns:a16="http://schemas.microsoft.com/office/drawing/2014/main" id="{5B42E08F-7EC7-5C14-1499-51304A800E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8024" y="2405899"/>
                <a:ext cx="2703748" cy="3964740"/>
              </a:xfrm>
              <a:prstGeom prst="rect">
                <a:avLst/>
              </a:prstGeom>
            </p:spPr>
          </p:pic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9E3D17AB-464B-9B29-1C59-722F0B3E7A12}"/>
                  </a:ext>
                </a:extLst>
              </p:cNvPr>
              <p:cNvSpPr/>
              <p:nvPr/>
            </p:nvSpPr>
            <p:spPr>
              <a:xfrm>
                <a:off x="5868144" y="5229200"/>
                <a:ext cx="714129" cy="135675"/>
              </a:xfrm>
              <a:prstGeom prst="rect">
                <a:avLst/>
              </a:prstGeom>
              <a:solidFill>
                <a:srgbClr val="FF0000">
                  <a:alpha val="22000"/>
                </a:srgbClr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ACA5D11-D038-C13E-7657-D393E5D83278}"/>
                </a:ext>
              </a:extLst>
            </p:cNvPr>
            <p:cNvSpPr txBox="1"/>
            <p:nvPr/>
          </p:nvSpPr>
          <p:spPr>
            <a:xfrm>
              <a:off x="6489010" y="6492802"/>
              <a:ext cx="2514614" cy="303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Rebar</a:t>
              </a:r>
              <a:r>
                <a:rPr lang="ko-KR" altLang="en-US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 </a:t>
              </a: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Input</a:t>
              </a:r>
              <a:r>
                <a:rPr lang="ko-KR" altLang="en-US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 </a:t>
              </a:r>
              <a:r>
                <a:rPr lang="en-US" altLang="ko-KR" sz="105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/>
                </a:rPr>
                <a:t>for General Section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AE784DE2-CE33-B3E5-AE3D-0A90AD7EBD07}"/>
              </a:ext>
            </a:extLst>
          </p:cNvPr>
          <p:cNvGrpSpPr/>
          <p:nvPr/>
        </p:nvGrpSpPr>
        <p:grpSpPr>
          <a:xfrm>
            <a:off x="2366806" y="1627877"/>
            <a:ext cx="8244408" cy="1019854"/>
            <a:chOff x="449796" y="1321863"/>
            <a:chExt cx="8244408" cy="1019854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0F86D83A-BE08-E02E-F629-0451BD943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796" y="1321863"/>
              <a:ext cx="8244408" cy="1019854"/>
            </a:xfrm>
            <a:prstGeom prst="rect">
              <a:avLst/>
            </a:prstGeom>
          </p:spPr>
        </p:pic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159641BD-38F6-1548-D3F9-F0B63C827387}"/>
                </a:ext>
              </a:extLst>
            </p:cNvPr>
            <p:cNvSpPr/>
            <p:nvPr/>
          </p:nvSpPr>
          <p:spPr>
            <a:xfrm>
              <a:off x="1547664" y="1719859"/>
              <a:ext cx="864096" cy="164167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720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42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4459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Rebar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Input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단면정보 연동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(2)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AE784DE2-CE33-B3E5-AE3D-0A90AD7EBD07}"/>
              </a:ext>
            </a:extLst>
          </p:cNvPr>
          <p:cNvGrpSpPr/>
          <p:nvPr/>
        </p:nvGrpSpPr>
        <p:grpSpPr>
          <a:xfrm>
            <a:off x="2366806" y="1627877"/>
            <a:ext cx="8244408" cy="1019854"/>
            <a:chOff x="449796" y="1321863"/>
            <a:chExt cx="8244408" cy="1019854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0F86D83A-BE08-E02E-F629-0451BD943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796" y="1321863"/>
              <a:ext cx="8244408" cy="1019854"/>
            </a:xfrm>
            <a:prstGeom prst="rect">
              <a:avLst/>
            </a:prstGeom>
          </p:spPr>
        </p:pic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159641BD-38F6-1548-D3F9-F0B63C827387}"/>
                </a:ext>
              </a:extLst>
            </p:cNvPr>
            <p:cNvSpPr/>
            <p:nvPr/>
          </p:nvSpPr>
          <p:spPr>
            <a:xfrm>
              <a:off x="1547664" y="1719859"/>
              <a:ext cx="864096" cy="164167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323028B0-6C10-6FA1-1111-70BC34D694E7}"/>
              </a:ext>
            </a:extLst>
          </p:cNvPr>
          <p:cNvGrpSpPr/>
          <p:nvPr/>
        </p:nvGrpSpPr>
        <p:grpSpPr>
          <a:xfrm>
            <a:off x="2603337" y="2810895"/>
            <a:ext cx="4682096" cy="2858428"/>
            <a:chOff x="761924" y="2506982"/>
            <a:chExt cx="4682096" cy="2858428"/>
          </a:xfrm>
        </p:grpSpPr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1F7F767B-841B-7DDA-79CC-FBA6278A0BF7}"/>
                </a:ext>
              </a:extLst>
            </p:cNvPr>
            <p:cNvGrpSpPr/>
            <p:nvPr/>
          </p:nvGrpSpPr>
          <p:grpSpPr>
            <a:xfrm>
              <a:off x="761924" y="2506982"/>
              <a:ext cx="4682096" cy="2858428"/>
              <a:chOff x="334639" y="2506982"/>
              <a:chExt cx="4682096" cy="2858428"/>
            </a:xfrm>
          </p:grpSpPr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6C6329E2-19B0-9A6D-BA34-AE0A9D84C5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4639" y="2506982"/>
                <a:ext cx="4237361" cy="2858428"/>
              </a:xfrm>
              <a:prstGeom prst="rect">
                <a:avLst/>
              </a:prstGeom>
            </p:spPr>
          </p:pic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9332EA75-871B-FAD2-D79A-AEC26DA095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4605" r="49148" b="44089"/>
              <a:stretch/>
            </p:blipFill>
            <p:spPr>
              <a:xfrm>
                <a:off x="3625713" y="3377248"/>
                <a:ext cx="1391022" cy="14278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23" name="연결선: 구부러짐 22">
                <a:extLst>
                  <a:ext uri="{FF2B5EF4-FFF2-40B4-BE49-F238E27FC236}">
                    <a16:creationId xmlns:a16="http://schemas.microsoft.com/office/drawing/2014/main" id="{B1DEBC5A-018E-33C9-33CE-B2E27A86CBE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3137395" y="4105644"/>
                <a:ext cx="863305" cy="259458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A41046B-B958-3540-CE28-A2E5B89B2729}"/>
                </a:ext>
              </a:extLst>
            </p:cNvPr>
            <p:cNvSpPr/>
            <p:nvPr/>
          </p:nvSpPr>
          <p:spPr>
            <a:xfrm>
              <a:off x="4427984" y="4033636"/>
              <a:ext cx="360040" cy="144017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3265DDA3-EBB8-0172-EC54-D2549C57860B}"/>
              </a:ext>
            </a:extLst>
          </p:cNvPr>
          <p:cNvGrpSpPr/>
          <p:nvPr/>
        </p:nvGrpSpPr>
        <p:grpSpPr>
          <a:xfrm>
            <a:off x="7660419" y="2740803"/>
            <a:ext cx="2638996" cy="2576534"/>
            <a:chOff x="5580112" y="2532790"/>
            <a:chExt cx="2638996" cy="2576534"/>
          </a:xfrm>
        </p:grpSpPr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id="{B5A7FDE8-ECEF-E4DE-CD2C-06EBD290D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80112" y="2532790"/>
              <a:ext cx="2638996" cy="2576534"/>
            </a:xfrm>
            <a:prstGeom prst="rect">
              <a:avLst/>
            </a:prstGeom>
          </p:spPr>
        </p:pic>
        <p:sp>
          <p:nvSpPr>
            <p:cNvPr id="30" name="TextBox 108">
              <a:extLst>
                <a:ext uri="{FF2B5EF4-FFF2-40B4-BE49-F238E27FC236}">
                  <a16:creationId xmlns:a16="http://schemas.microsoft.com/office/drawing/2014/main" id="{0EA003BC-C482-F5E7-0D77-D7EF3BA3A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6136" y="3192582"/>
              <a:ext cx="767559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ko-KR" sz="1200" b="1" dirty="0">
                  <a:solidFill>
                    <a:srgbClr val="FF0000"/>
                  </a:solidFill>
                  <a:latin typeface="+mn-ea"/>
                  <a:ea typeface="+mn-ea"/>
                </a:rPr>
                <a:t>P1..???</a:t>
              </a:r>
              <a:endParaRPr lang="ko-KR" altLang="en-US" sz="1200" b="1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</p:grpSp>
      <p:pic>
        <p:nvPicPr>
          <p:cNvPr id="31" name="그림 30">
            <a:extLst>
              <a:ext uri="{FF2B5EF4-FFF2-40B4-BE49-F238E27FC236}">
                <a16:creationId xmlns:a16="http://schemas.microsoft.com/office/drawing/2014/main" id="{CAA9E1EE-2EFA-925D-060D-9EC66095BD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0419" y="5414090"/>
            <a:ext cx="1494952" cy="138695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7AB52C7-01A5-22D1-3F89-C5E048047694}"/>
              </a:ext>
            </a:extLst>
          </p:cNvPr>
          <p:cNvSpPr txBox="1"/>
          <p:nvPr/>
        </p:nvSpPr>
        <p:spPr>
          <a:xfrm>
            <a:off x="2600257" y="5804084"/>
            <a:ext cx="4733862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1D 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요소가 </a:t>
            </a: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Global Z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축과 평행하지 않다면 </a:t>
            </a: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Beam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부재로 인식</a:t>
            </a:r>
            <a:endParaRPr lang="en-US" altLang="ko-KR" sz="105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i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MODS &gt; Common Para. &gt; </a:t>
            </a:r>
            <a:r>
              <a:rPr lang="en-US" altLang="ko-KR" sz="1050" b="1" i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Modify Member Type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기능을 활용하여 </a:t>
            </a: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Column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부재로 변경</a:t>
            </a:r>
            <a:endParaRPr lang="en-US" altLang="ko-KR" sz="105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43121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43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592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Rebar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Input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Data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Tapered Section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적용 방법</a:t>
            </a: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AE784DE2-CE33-B3E5-AE3D-0A90AD7EBD07}"/>
              </a:ext>
            </a:extLst>
          </p:cNvPr>
          <p:cNvGrpSpPr/>
          <p:nvPr/>
        </p:nvGrpSpPr>
        <p:grpSpPr>
          <a:xfrm>
            <a:off x="2366806" y="1627877"/>
            <a:ext cx="8244408" cy="1019854"/>
            <a:chOff x="449796" y="1321863"/>
            <a:chExt cx="8244408" cy="1019854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0F86D83A-BE08-E02E-F629-0451BD943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796" y="1321863"/>
              <a:ext cx="8244408" cy="1019854"/>
            </a:xfrm>
            <a:prstGeom prst="rect">
              <a:avLst/>
            </a:prstGeom>
          </p:spPr>
        </p:pic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159641BD-38F6-1548-D3F9-F0B63C827387}"/>
                </a:ext>
              </a:extLst>
            </p:cNvPr>
            <p:cNvSpPr/>
            <p:nvPr/>
          </p:nvSpPr>
          <p:spPr>
            <a:xfrm>
              <a:off x="1547664" y="1719859"/>
              <a:ext cx="864096" cy="164167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7AB52C7-01A5-22D1-3F89-C5E048047694}"/>
              </a:ext>
            </a:extLst>
          </p:cNvPr>
          <p:cNvSpPr txBox="1"/>
          <p:nvPr/>
        </p:nvSpPr>
        <p:spPr>
          <a:xfrm>
            <a:off x="3413757" y="2588036"/>
            <a:ext cx="473386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Rebar Input Data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기능은 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Tapered Section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 지원하지 않음</a:t>
            </a:r>
            <a:endParaRPr lang="en-US" altLang="ko-KR" sz="105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62D9503-E4D7-A707-00A3-1B3454E5E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936" y="2976562"/>
            <a:ext cx="1847850" cy="904875"/>
          </a:xfrm>
          <a:prstGeom prst="rect">
            <a:avLst/>
          </a:prstGeom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B4E75213-6826-3D98-7B58-7CDCC2B842D1}"/>
              </a:ext>
            </a:extLst>
          </p:cNvPr>
          <p:cNvGrpSpPr/>
          <p:nvPr/>
        </p:nvGrpSpPr>
        <p:grpSpPr>
          <a:xfrm>
            <a:off x="2473504" y="3904421"/>
            <a:ext cx="7673344" cy="2882298"/>
            <a:chOff x="67008" y="3505862"/>
            <a:chExt cx="9009984" cy="3384376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B7E5B0C5-E8AF-9420-D76A-9EE951B8B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08" y="3505862"/>
              <a:ext cx="9009984" cy="3384376"/>
            </a:xfrm>
            <a:prstGeom prst="rect">
              <a:avLst/>
            </a:prstGeom>
          </p:spPr>
        </p:pic>
        <p:sp>
          <p:nvSpPr>
            <p:cNvPr id="12" name="TextBox 108">
              <a:extLst>
                <a:ext uri="{FF2B5EF4-FFF2-40B4-BE49-F238E27FC236}">
                  <a16:creationId xmlns:a16="http://schemas.microsoft.com/office/drawing/2014/main" id="{A070DE69-758B-A7E3-FDCB-22617D73F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7668" y="4176573"/>
              <a:ext cx="1120620" cy="3272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defRPr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Top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Section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3" name="TextBox 108">
              <a:extLst>
                <a:ext uri="{FF2B5EF4-FFF2-40B4-BE49-F238E27FC236}">
                  <a16:creationId xmlns:a16="http://schemas.microsoft.com/office/drawing/2014/main" id="{D6100F66-2CA9-89A9-03CD-6DC99E08B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227" y="5328927"/>
              <a:ext cx="1491548" cy="3435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defRPr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Tapered Section</a:t>
              </a:r>
            </a:p>
          </p:txBody>
        </p:sp>
        <p:sp>
          <p:nvSpPr>
            <p:cNvPr id="14" name="TextBox 108">
              <a:extLst>
                <a:ext uri="{FF2B5EF4-FFF2-40B4-BE49-F238E27FC236}">
                  <a16:creationId xmlns:a16="http://schemas.microsoft.com/office/drawing/2014/main" id="{8D3E0DBD-D81E-7E20-160C-087225B6D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7628" y="6555850"/>
              <a:ext cx="1640703" cy="2839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defRPr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Bottom Section</a:t>
              </a:r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A789CCE4-91DB-1984-E4C0-DEFE172025C1}"/>
                </a:ext>
              </a:extLst>
            </p:cNvPr>
            <p:cNvSpPr/>
            <p:nvPr/>
          </p:nvSpPr>
          <p:spPr>
            <a:xfrm>
              <a:off x="3275856" y="4205291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B743E1B7-F58B-804B-CB30-9A5FDB04FE02}"/>
                </a:ext>
              </a:extLst>
            </p:cNvPr>
            <p:cNvSpPr/>
            <p:nvPr/>
          </p:nvSpPr>
          <p:spPr>
            <a:xfrm>
              <a:off x="5542653" y="4205291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FFB48A56-1F3A-4410-2430-5511407EB058}"/>
                </a:ext>
              </a:extLst>
            </p:cNvPr>
            <p:cNvSpPr/>
            <p:nvPr/>
          </p:nvSpPr>
          <p:spPr>
            <a:xfrm>
              <a:off x="3275856" y="6580303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CDC1967D-1418-99A7-8A00-1A98E443BDD6}"/>
                </a:ext>
              </a:extLst>
            </p:cNvPr>
            <p:cNvSpPr/>
            <p:nvPr/>
          </p:nvSpPr>
          <p:spPr>
            <a:xfrm>
              <a:off x="5542653" y="6580303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35FFDA35-3142-1652-0AEE-9798332878AC}"/>
                </a:ext>
              </a:extLst>
            </p:cNvPr>
            <p:cNvSpPr/>
            <p:nvPr/>
          </p:nvSpPr>
          <p:spPr>
            <a:xfrm>
              <a:off x="3347864" y="4542666"/>
              <a:ext cx="144016" cy="19442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08B27559-5546-8369-76CA-2E3E54D7999F}"/>
                </a:ext>
              </a:extLst>
            </p:cNvPr>
            <p:cNvSpPr/>
            <p:nvPr/>
          </p:nvSpPr>
          <p:spPr>
            <a:xfrm>
              <a:off x="5614661" y="4542666"/>
              <a:ext cx="144016" cy="19442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AB0B12C-5806-898D-6D86-9A561DEAAEDF}"/>
              </a:ext>
            </a:extLst>
          </p:cNvPr>
          <p:cNvSpPr txBox="1"/>
          <p:nvPr/>
        </p:nvSpPr>
        <p:spPr>
          <a:xfrm>
            <a:off x="4892551" y="3357822"/>
            <a:ext cx="4733862" cy="54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Top, Bottom, Tapered Section 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추가 정의</a:t>
            </a:r>
            <a:endParaRPr lang="en-US" altLang="ko-KR" sz="105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상단과 하단의 </a:t>
            </a:r>
            <a:r>
              <a:rPr lang="en-US" altLang="ko-KR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Moment Curvature Curve </a:t>
            </a:r>
            <a:r>
              <a:rPr lang="ko-KR" altLang="en-US" sz="105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기능 정의</a:t>
            </a:r>
            <a:endParaRPr lang="en-US" altLang="ko-KR" sz="105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76402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5A2A0233-939A-AAF6-D7E0-A92CE01E6FDA}"/>
              </a:ext>
            </a:extLst>
          </p:cNvPr>
          <p:cNvGrpSpPr/>
          <p:nvPr/>
        </p:nvGrpSpPr>
        <p:grpSpPr>
          <a:xfrm>
            <a:off x="2366806" y="1624404"/>
            <a:ext cx="8244408" cy="1019853"/>
            <a:chOff x="449796" y="1324099"/>
            <a:chExt cx="8244408" cy="1019853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DE09A0B1-6672-66B5-B330-1D4CC198A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796" y="1324099"/>
              <a:ext cx="8244408" cy="1019853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2746953F-EF85-C29E-599A-5734458CCFE1}"/>
                </a:ext>
              </a:extLst>
            </p:cNvPr>
            <p:cNvSpPr/>
            <p:nvPr/>
          </p:nvSpPr>
          <p:spPr>
            <a:xfrm>
              <a:off x="1547664" y="2040697"/>
              <a:ext cx="864096" cy="164167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44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351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Evaluation Group &gt; Pier Cap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E832A341-0DAD-36A1-516C-86DF7AD07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3164" y="2731316"/>
            <a:ext cx="6998050" cy="4037027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E720DAC2-3EBC-19C0-CCD8-BF6F3FB42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806" y="2727124"/>
            <a:ext cx="1247466" cy="4041220"/>
          </a:xfrm>
          <a:prstGeom prst="rect">
            <a:avLst/>
          </a:prstGeom>
        </p:spPr>
      </p:pic>
      <p:sp>
        <p:nvSpPr>
          <p:cNvPr id="37" name="직사각형 36">
            <a:extLst>
              <a:ext uri="{FF2B5EF4-FFF2-40B4-BE49-F238E27FC236}">
                <a16:creationId xmlns:a16="http://schemas.microsoft.com/office/drawing/2014/main" id="{39FBD08B-D26E-2036-0BDB-7F0E8AC09851}"/>
              </a:ext>
            </a:extLst>
          </p:cNvPr>
          <p:cNvSpPr/>
          <p:nvPr/>
        </p:nvSpPr>
        <p:spPr>
          <a:xfrm>
            <a:off x="6272986" y="4226786"/>
            <a:ext cx="432048" cy="504056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768AA8A-9454-9D1B-ACD4-0B3ECC7A0290}"/>
              </a:ext>
            </a:extLst>
          </p:cNvPr>
          <p:cNvSpPr/>
          <p:nvPr/>
        </p:nvSpPr>
        <p:spPr>
          <a:xfrm>
            <a:off x="2443862" y="3722445"/>
            <a:ext cx="936104" cy="384809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D8A4AD66-49A4-DAD1-EBDF-7F3E0D7C5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534" y="5044560"/>
            <a:ext cx="3402125" cy="1723784"/>
          </a:xfrm>
          <a:prstGeom prst="rect">
            <a:avLst/>
          </a:prstGeom>
        </p:spPr>
      </p:pic>
      <p:sp>
        <p:nvSpPr>
          <p:cNvPr id="41" name="타원 40">
            <a:extLst>
              <a:ext uri="{FF2B5EF4-FFF2-40B4-BE49-F238E27FC236}">
                <a16:creationId xmlns:a16="http://schemas.microsoft.com/office/drawing/2014/main" id="{4C7A21C7-481E-714F-B36F-FF9004541ECF}"/>
              </a:ext>
            </a:extLst>
          </p:cNvPr>
          <p:cNvSpPr/>
          <p:nvPr/>
        </p:nvSpPr>
        <p:spPr>
          <a:xfrm>
            <a:off x="8500980" y="5548946"/>
            <a:ext cx="792088" cy="544245"/>
          </a:xfrm>
          <a:prstGeom prst="ellipse">
            <a:avLst/>
          </a:prstGeom>
          <a:solidFill>
            <a:srgbClr val="FF0000">
              <a:alpha val="20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연결선: 구부러짐 37">
            <a:extLst>
              <a:ext uri="{FF2B5EF4-FFF2-40B4-BE49-F238E27FC236}">
                <a16:creationId xmlns:a16="http://schemas.microsoft.com/office/drawing/2014/main" id="{533341DB-ADDE-8844-73AF-BF212AB7AA9A}"/>
              </a:ext>
            </a:extLst>
          </p:cNvPr>
          <p:cNvCxnSpPr>
            <a:cxnSpLocks/>
            <a:stCxn id="37" idx="3"/>
            <a:endCxn id="41" idx="0"/>
          </p:cNvCxnSpPr>
          <p:nvPr/>
        </p:nvCxnSpPr>
        <p:spPr>
          <a:xfrm>
            <a:off x="6705034" y="4478814"/>
            <a:ext cx="2191990" cy="1070132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2CA4D3B-702B-A560-749D-2162C92ED5F4}"/>
              </a:ext>
            </a:extLst>
          </p:cNvPr>
          <p:cNvSpPr txBox="1"/>
          <p:nvPr/>
        </p:nvSpPr>
        <p:spPr>
          <a:xfrm>
            <a:off x="8905596" y="5293398"/>
            <a:ext cx="864096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오류 발생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!!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A22197-121E-5B2E-0AEC-1BF97F030956}"/>
              </a:ext>
            </a:extLst>
          </p:cNvPr>
          <p:cNvSpPr txBox="1"/>
          <p:nvPr/>
        </p:nvSpPr>
        <p:spPr>
          <a:xfrm>
            <a:off x="7199979" y="6432120"/>
            <a:ext cx="3402125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Pier Cap 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요소는 동일한 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Local Axis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를 가져야 함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624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02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1976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용어 및 개념 정리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16C92C4E-58E0-C579-EBD6-E5E1DEBCB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" y="1642436"/>
            <a:ext cx="2614245" cy="1864042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22569C2C-596D-17F2-29CC-4F45A10EE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099" y="1544374"/>
            <a:ext cx="2785110" cy="2000953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F7AA63E5-8BEC-FF33-4C6E-DA252D3A6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568" y="1544375"/>
            <a:ext cx="2785110" cy="20217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830338C-D1A0-C696-23E5-F8380245EB22}"/>
              </a:ext>
            </a:extLst>
          </p:cNvPr>
          <p:cNvSpPr txBox="1"/>
          <p:nvPr/>
        </p:nvSpPr>
        <p:spPr>
          <a:xfrm>
            <a:off x="1500259" y="3322318"/>
            <a:ext cx="18692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탄성 설계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5E9CD5-FC8D-F2F1-3C51-DA9E434BE8F5}"/>
              </a:ext>
            </a:extLst>
          </p:cNvPr>
          <p:cNvSpPr txBox="1"/>
          <p:nvPr/>
        </p:nvSpPr>
        <p:spPr>
          <a:xfrm>
            <a:off x="4782282" y="3322318"/>
            <a:ext cx="18692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완전 연성 설계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E5E01-447A-0ECF-9894-1553AD305C77}"/>
              </a:ext>
            </a:extLst>
          </p:cNvPr>
          <p:cNvSpPr txBox="1"/>
          <p:nvPr/>
        </p:nvSpPr>
        <p:spPr>
          <a:xfrm>
            <a:off x="8203662" y="3262638"/>
            <a:ext cx="186924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연성 설계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35417B-775A-B190-C42F-3A68B51B9A79}"/>
              </a:ext>
            </a:extLst>
          </p:cNvPr>
          <p:cNvSpPr txBox="1"/>
          <p:nvPr/>
        </p:nvSpPr>
        <p:spPr>
          <a:xfrm>
            <a:off x="4108644" y="2708845"/>
            <a:ext cx="673638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1/R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59838AC3-9AC6-6D81-B820-3358315090BE}"/>
              </a:ext>
            </a:extLst>
          </p:cNvPr>
          <p:cNvCxnSpPr/>
          <p:nvPr/>
        </p:nvCxnSpPr>
        <p:spPr>
          <a:xfrm>
            <a:off x="4709160" y="2555267"/>
            <a:ext cx="0" cy="6908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9E4B005-A349-F488-E05C-667471F54536}"/>
              </a:ext>
            </a:extLst>
          </p:cNvPr>
          <p:cNvSpPr txBox="1"/>
          <p:nvPr/>
        </p:nvSpPr>
        <p:spPr>
          <a:xfrm>
            <a:off x="1376375" y="3723153"/>
            <a:ext cx="2365629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큰 하중에 대해서도 탄성 거동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EF89AF-09B0-5F6E-3354-4916EC201FBD}"/>
              </a:ext>
            </a:extLst>
          </p:cNvPr>
          <p:cNvSpPr txBox="1"/>
          <p:nvPr/>
        </p:nvSpPr>
        <p:spPr>
          <a:xfrm>
            <a:off x="4757277" y="3716273"/>
            <a:ext cx="246333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항복강도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공칭강도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 &gt;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탄성지진력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/R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B11AFD-4377-CE93-2633-E6FC716C1977}"/>
              </a:ext>
            </a:extLst>
          </p:cNvPr>
          <p:cNvSpPr txBox="1"/>
          <p:nvPr/>
        </p:nvSpPr>
        <p:spPr>
          <a:xfrm>
            <a:off x="8081502" y="3714530"/>
            <a:ext cx="220980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연성 성능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&gt;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소요 연성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EB3BE81A-342D-F4A5-FD35-77235AFF5955}"/>
              </a:ext>
            </a:extLst>
          </p:cNvPr>
          <p:cNvCxnSpPr/>
          <p:nvPr/>
        </p:nvCxnSpPr>
        <p:spPr>
          <a:xfrm>
            <a:off x="5135880" y="2331720"/>
            <a:ext cx="12039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603E0B4-6793-0623-5879-4D934B1167C8}"/>
              </a:ext>
            </a:extLst>
          </p:cNvPr>
          <p:cNvSpPr txBox="1"/>
          <p:nvPr/>
        </p:nvSpPr>
        <p:spPr>
          <a:xfrm>
            <a:off x="5380086" y="1900468"/>
            <a:ext cx="673638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연성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28BE72-3EE8-3DA0-0E7A-EDF752ED3498}"/>
              </a:ext>
            </a:extLst>
          </p:cNvPr>
          <p:cNvSpPr txBox="1"/>
          <p:nvPr/>
        </p:nvSpPr>
        <p:spPr>
          <a:xfrm>
            <a:off x="8519526" y="2031845"/>
            <a:ext cx="1950354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연성도만 확보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3A8A9B3-C32D-89E4-4E86-4CED3717F329}"/>
              </a:ext>
            </a:extLst>
          </p:cNvPr>
          <p:cNvSpPr txBox="1"/>
          <p:nvPr/>
        </p:nvSpPr>
        <p:spPr>
          <a:xfrm>
            <a:off x="1231304" y="4200686"/>
            <a:ext cx="3477856" cy="34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*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응답수정계수 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-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연성도 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-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주기의 관계</a:t>
            </a:r>
            <a:endParaRPr kumimoji="0" lang="en-US" altLang="ko-KR" sz="12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CB3C99-ED33-2792-473E-B257706AC01B}"/>
              </a:ext>
            </a:extLst>
          </p:cNvPr>
          <p:cNvSpPr txBox="1"/>
          <p:nvPr/>
        </p:nvSpPr>
        <p:spPr>
          <a:xfrm>
            <a:off x="1231304" y="4708718"/>
            <a:ext cx="8712796" cy="34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R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이 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1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이상일 경우 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2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탄성지진력이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공칭 강도보다 클 경우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),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</a:t>
            </a:r>
            <a:r>
              <a:rPr kumimoji="0" lang="ko-KR" altLang="en-US" sz="12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변위연성도의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산정</a:t>
            </a:r>
            <a:endParaRPr kumimoji="0" lang="en-US" altLang="ko-KR" sz="12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87781D-9F0F-A177-D192-6C247570107D}"/>
              </a:ext>
            </a:extLst>
          </p:cNvPr>
          <p:cNvSpPr txBox="1"/>
          <p:nvPr/>
        </p:nvSpPr>
        <p:spPr>
          <a:xfrm>
            <a:off x="1194205" y="5134754"/>
            <a:ext cx="151275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</a:defRPr>
            </a:lvl1pPr>
          </a:lstStyle>
          <a:p>
            <a:r>
              <a:rPr lang="en-US" altLang="ko-KR" dirty="0"/>
              <a:t>(</a:t>
            </a:r>
            <a:r>
              <a:rPr lang="ko-KR" altLang="en-US" dirty="0"/>
              <a:t>소요 변위 연성도</a:t>
            </a:r>
            <a:r>
              <a:rPr lang="en-US" altLang="ko-K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Object 12">
                <a:extLst>
                  <a:ext uri="{FF2B5EF4-FFF2-40B4-BE49-F238E27FC236}">
                    <a16:creationId xmlns:a16="http://schemas.microsoft.com/office/drawing/2014/main" id="{FBA24A7F-AD10-1424-1224-EAA8EC79D581}"/>
                  </a:ext>
                </a:extLst>
              </p:cNvPr>
              <p:cNvSpPr txBox="1"/>
              <p:nvPr/>
            </p:nvSpPr>
            <p:spPr bwMode="auto">
              <a:xfrm>
                <a:off x="3645050" y="5184778"/>
                <a:ext cx="2892971" cy="1219200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 b="1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𝑇</m:t>
                      </m:r>
                      <m:r>
                        <a:rPr lang="ko-KR" altLang="en-US" sz="1000" b="1" smtClean="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≥1.25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장주기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인경우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=1.0</m:t>
                      </m:r>
                    </m:oMath>
                  </m:oMathPara>
                </a14:m>
                <a:br>
                  <a:rPr lang="en-US" altLang="ko-KR" sz="10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:br>
                  <a:rPr lang="ko-KR" altLang="en-US" sz="10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𝑇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&lt;1.25</m:t>
                      </m:r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(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단주기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)</m:t>
                      </m:r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인경우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d>
                        <m:d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dPr>
                        <m:e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1−</m:t>
                          </m:r>
                          <m:f>
                            <m:f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fPr>
                            <m:num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ko-KR" altLang="en-US" sz="1000" b="1" i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0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ko-KR" altLang="en-US" sz="1000" b="1">
                                      <a:ln>
                                        <a:solidFill>
                                          <a:srgbClr val="555F57">
                                            <a:alpha val="20000"/>
                                          </a:srgbClr>
                                        </a:solidFill>
                                      </a:ln>
                                      <a:solidFill>
                                        <a:srgbClr val="555F57"/>
                                      </a:solidFill>
                                      <a:latin typeface="Cambria Math" panose="02040503050406030204" pitchFamily="18" charset="0"/>
                                      <a:ea typeface="KoPub돋움체 Medium" panose="00000600000000000000" pitchFamily="2" charset="-127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1.25</m:t>
                          </m:r>
                          <m:sSub>
                            <m:sSub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𝑇</m:t>
                          </m:r>
                        </m:den>
                      </m:f>
                      <m:r>
                        <a:rPr lang="ko-KR" altLang="en-US" sz="1000" b="1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+</m:t>
                      </m:r>
                      <m:f>
                        <m:fPr>
                          <m:ctrlPr>
                            <a:rPr lang="ko-KR" altLang="en-US" sz="1000" b="1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r>
                            <a:rPr lang="ko-KR" altLang="en-US" sz="1000" b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ko-KR" altLang="en-US" sz="1000" b="1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ko-KR" altLang="en-US" sz="1000" b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b="1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2" name="Object 12">
                <a:extLst>
                  <a:ext uri="{FF2B5EF4-FFF2-40B4-BE49-F238E27FC236}">
                    <a16:creationId xmlns:a16="http://schemas.microsoft.com/office/drawing/2014/main" id="{FBA24A7F-AD10-1424-1224-EAA8EC79D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45050" y="5184778"/>
                <a:ext cx="2892971" cy="1219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ject 13">
                <a:extLst>
                  <a:ext uri="{FF2B5EF4-FFF2-40B4-BE49-F238E27FC236}">
                    <a16:creationId xmlns:a16="http://schemas.microsoft.com/office/drawing/2014/main" id="{B7716CC6-1887-C5B4-CE87-DA35949A4AC3}"/>
                  </a:ext>
                </a:extLst>
              </p:cNvPr>
              <p:cNvSpPr txBox="1"/>
              <p:nvPr/>
            </p:nvSpPr>
            <p:spPr bwMode="auto">
              <a:xfrm>
                <a:off x="2214420" y="5146127"/>
                <a:ext cx="2373630" cy="378359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𝑑</m:t>
                              </m:r>
                            </m:sub>
                          </m:sSub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𝜆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𝐷𝑅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×</m:t>
                      </m:r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𝑅</m:t>
                          </m:r>
                        </m:e>
                        <m:sub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3" name="Object 13">
                <a:extLst>
                  <a:ext uri="{FF2B5EF4-FFF2-40B4-BE49-F238E27FC236}">
                    <a16:creationId xmlns:a16="http://schemas.microsoft.com/office/drawing/2014/main" id="{B7716CC6-1887-C5B4-CE87-DA35949A4A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4420" y="5146127"/>
                <a:ext cx="2373630" cy="3783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ject 10">
                <a:extLst>
                  <a:ext uri="{FF2B5EF4-FFF2-40B4-BE49-F238E27FC236}">
                    <a16:creationId xmlns:a16="http://schemas.microsoft.com/office/drawing/2014/main" id="{D3F7F250-2DB5-16B1-DAA2-8C2FDBB55D56}"/>
                  </a:ext>
                </a:extLst>
              </p:cNvPr>
              <p:cNvSpPr txBox="1"/>
              <p:nvPr/>
            </p:nvSpPr>
            <p:spPr bwMode="auto">
              <a:xfrm>
                <a:off x="6589078" y="2042892"/>
                <a:ext cx="893763" cy="67151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sSubPr>
                        <m:e>
                          <m: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ko-KR" altLang="en-US" sz="1400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  <m:t>Δ</m:t>
                          </m:r>
                        </m:sub>
                      </m:sSub>
                      <m:r>
                        <a:rPr lang="ko-KR" altLang="en-US" sz="1400">
                          <a:ln>
                            <a:solidFill>
                              <a:srgbClr val="555F57">
                                <a:alpha val="20000"/>
                              </a:srgbClr>
                            </a:solidFill>
                          </a:ln>
                          <a:solidFill>
                            <a:srgbClr val="555F57"/>
                          </a:solidFill>
                          <a:latin typeface="Cambria Math" panose="02040503050406030204" pitchFamily="18" charset="0"/>
                          <a:ea typeface="KoPub돋움체 Medium" panose="00000600000000000000" pitchFamily="2" charset="-127"/>
                        </a:rPr>
                        <m:t>=</m:t>
                      </m:r>
                      <m:f>
                        <m:fPr>
                          <m:ctrlPr>
                            <a:rPr lang="ko-KR" altLang="en-US" sz="1400" i="1">
                              <a:ln>
                                <a:solidFill>
                                  <a:srgbClr val="555F57">
                                    <a:alpha val="20000"/>
                                  </a:srgbClr>
                                </a:solidFill>
                              </a:ln>
                              <a:solidFill>
                                <a:srgbClr val="555F57"/>
                              </a:solidFill>
                              <a:latin typeface="Cambria Math" panose="02040503050406030204" pitchFamily="18" charset="0"/>
                              <a:ea typeface="KoPub돋움체 Medium" panose="00000600000000000000" pitchFamily="2" charset="-127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en-US" sz="1400" i="1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ko-KR" altLang="en-US" sz="1400">
                                  <a:ln>
                                    <a:solidFill>
                                      <a:srgbClr val="555F57">
                                        <a:alpha val="20000"/>
                                      </a:srgbClr>
                                    </a:solidFill>
                                  </a:ln>
                                  <a:solidFill>
                                    <a:srgbClr val="555F57"/>
                                  </a:solidFill>
                                  <a:latin typeface="Cambria Math" panose="02040503050406030204" pitchFamily="18" charset="0"/>
                                  <a:ea typeface="KoPub돋움체 Medium" panose="00000600000000000000" pitchFamily="2" charset="-127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400" dirty="0">
                  <a:ln>
                    <a:solidFill>
                      <a:srgbClr val="555F57">
                        <a:alpha val="20000"/>
                      </a:srgbClr>
                    </a:solidFill>
                  </a:ln>
                  <a:solidFill>
                    <a:srgbClr val="555F57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endParaRPr>
              </a:p>
            </p:txBody>
          </p:sp>
        </mc:Choice>
        <mc:Fallback xmlns="">
          <p:sp>
            <p:nvSpPr>
              <p:cNvPr id="46" name="Object 10">
                <a:extLst>
                  <a:ext uri="{FF2B5EF4-FFF2-40B4-BE49-F238E27FC236}">
                    <a16:creationId xmlns:a16="http://schemas.microsoft.com/office/drawing/2014/main" id="{D3F7F250-2DB5-16B1-DAA2-8C2FDBB55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89078" y="2042892"/>
                <a:ext cx="893763" cy="6715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7EEE5119-CB66-F886-429E-D59934F6D8D6}"/>
              </a:ext>
            </a:extLst>
          </p:cNvPr>
          <p:cNvSpPr txBox="1"/>
          <p:nvPr/>
        </p:nvSpPr>
        <p:spPr>
          <a:xfrm>
            <a:off x="6095999" y="5521586"/>
            <a:ext cx="5448085" cy="34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 성능 평가의 경우 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"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연성 설계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"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의 개념으로 부재의 능력을 평가</a:t>
            </a:r>
            <a:endParaRPr kumimoji="0" lang="en-US" altLang="ko-KR" sz="12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40036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5A2A0233-939A-AAF6-D7E0-A92CE01E6FDA}"/>
              </a:ext>
            </a:extLst>
          </p:cNvPr>
          <p:cNvGrpSpPr/>
          <p:nvPr/>
        </p:nvGrpSpPr>
        <p:grpSpPr>
          <a:xfrm>
            <a:off x="2366806" y="1624404"/>
            <a:ext cx="8244408" cy="1019853"/>
            <a:chOff x="449796" y="1324099"/>
            <a:chExt cx="8244408" cy="1019853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DE09A0B1-6672-66B5-B330-1D4CC198A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796" y="1324099"/>
              <a:ext cx="8244408" cy="1019853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2746953F-EF85-C29E-599A-5734458CCFE1}"/>
                </a:ext>
              </a:extLst>
            </p:cNvPr>
            <p:cNvSpPr/>
            <p:nvPr/>
          </p:nvSpPr>
          <p:spPr>
            <a:xfrm>
              <a:off x="1547664" y="2040697"/>
              <a:ext cx="864096" cy="164167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45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351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Evaluation Group &gt; Pier Cap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A22197-121E-5B2E-0AEC-1BF97F030956}"/>
              </a:ext>
            </a:extLst>
          </p:cNvPr>
          <p:cNvSpPr txBox="1"/>
          <p:nvPr/>
        </p:nvSpPr>
        <p:spPr>
          <a:xfrm>
            <a:off x="7199979" y="6432120"/>
            <a:ext cx="3402125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Pier Cap 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요소는 동일한 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Local Axis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를 가져야 함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740B3C3-BDE9-75BC-9C3B-84B40A079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806" y="2694381"/>
            <a:ext cx="1247466" cy="404122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0D8EFF2-716F-C1C3-A57E-8AC38622A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3164" y="2694381"/>
            <a:ext cx="6998050" cy="40412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12302A9-8833-F613-48EA-2A9CE551E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090" y="5001240"/>
            <a:ext cx="3402124" cy="1723784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EC49BB83-6E66-2255-442A-46BDCA780E77}"/>
              </a:ext>
            </a:extLst>
          </p:cNvPr>
          <p:cNvSpPr/>
          <p:nvPr/>
        </p:nvSpPr>
        <p:spPr>
          <a:xfrm>
            <a:off x="6633026" y="4355493"/>
            <a:ext cx="432048" cy="504056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3" name="연결선: 구부러짐 12">
            <a:extLst>
              <a:ext uri="{FF2B5EF4-FFF2-40B4-BE49-F238E27FC236}">
                <a16:creationId xmlns:a16="http://schemas.microsoft.com/office/drawing/2014/main" id="{9E5EAC20-205F-FBC9-09A7-D8D3257817F7}"/>
              </a:ext>
            </a:extLst>
          </p:cNvPr>
          <p:cNvCxnSpPr>
            <a:cxnSpLocks/>
            <a:stCxn id="12" idx="3"/>
            <a:endCxn id="10" idx="0"/>
          </p:cNvCxnSpPr>
          <p:nvPr/>
        </p:nvCxnSpPr>
        <p:spPr>
          <a:xfrm>
            <a:off x="7065074" y="4607521"/>
            <a:ext cx="1845078" cy="393719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타원 13">
            <a:extLst>
              <a:ext uri="{FF2B5EF4-FFF2-40B4-BE49-F238E27FC236}">
                <a16:creationId xmlns:a16="http://schemas.microsoft.com/office/drawing/2014/main" id="{F97FC1C6-5110-2FC9-D461-490BDAFF7267}"/>
              </a:ext>
            </a:extLst>
          </p:cNvPr>
          <p:cNvSpPr/>
          <p:nvPr/>
        </p:nvSpPr>
        <p:spPr>
          <a:xfrm>
            <a:off x="7946636" y="5079172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BF23CE3B-12F5-E4D1-4977-3FBC5FE6FA31}"/>
              </a:ext>
            </a:extLst>
          </p:cNvPr>
          <p:cNvSpPr/>
          <p:nvPr/>
        </p:nvSpPr>
        <p:spPr>
          <a:xfrm>
            <a:off x="7946636" y="5560590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A1B0C6FB-E65A-9C70-D530-08B721E40021}"/>
              </a:ext>
            </a:extLst>
          </p:cNvPr>
          <p:cNvSpPr/>
          <p:nvPr/>
        </p:nvSpPr>
        <p:spPr>
          <a:xfrm>
            <a:off x="9700794" y="5928970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81747256-BC84-EEE5-2850-1585C21F96A4}"/>
              </a:ext>
            </a:extLst>
          </p:cNvPr>
          <p:cNvSpPr/>
          <p:nvPr/>
        </p:nvSpPr>
        <p:spPr>
          <a:xfrm>
            <a:off x="9700794" y="6410388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148F5B3-8F6C-78C1-881F-C1C04F78C60A}"/>
              </a:ext>
            </a:extLst>
          </p:cNvPr>
          <p:cNvSpPr/>
          <p:nvPr/>
        </p:nvSpPr>
        <p:spPr>
          <a:xfrm>
            <a:off x="2443862" y="5129162"/>
            <a:ext cx="936104" cy="384809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54CB1C-2F88-D6B8-A4FC-620545268FE5}"/>
              </a:ext>
            </a:extLst>
          </p:cNvPr>
          <p:cNvSpPr txBox="1"/>
          <p:nvPr/>
        </p:nvSpPr>
        <p:spPr>
          <a:xfrm>
            <a:off x="7218200" y="6440680"/>
            <a:ext cx="3402125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Link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를 이루는 절점을 모두 선택해야 </a:t>
            </a:r>
            <a:r>
              <a:rPr lang="en-US" altLang="ko-KR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Link</a:t>
            </a:r>
            <a:r>
              <a:rPr lang="ko-KR" altLang="en-US" sz="105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latin typeface="KoPub돋움체 Medium" panose="00000600000000000000" pitchFamily="2" charset="-127"/>
                <a:ea typeface="KoPub돋움체 Medium" panose="00000600000000000000"/>
              </a:rPr>
              <a:t>로 인식</a:t>
            </a:r>
            <a:endParaRPr lang="en-US" altLang="ko-KR" sz="1050" b="1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latin typeface="KoPub돋움체 Medium" panose="00000600000000000000" pitchFamily="2" charset="-127"/>
              <a:ea typeface="KoPub돋움체 Medium" panose="000006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08801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46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5915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Evaluation Parameter &gt;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기둥 거동 특성 판단 기준</a:t>
            </a: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CFD3BF44-464E-CE6A-5E71-D430802CB858}"/>
              </a:ext>
            </a:extLst>
          </p:cNvPr>
          <p:cNvGrpSpPr/>
          <p:nvPr/>
        </p:nvGrpSpPr>
        <p:grpSpPr>
          <a:xfrm>
            <a:off x="1973796" y="1669026"/>
            <a:ext cx="8244408" cy="1019853"/>
            <a:chOff x="2291208" y="1877131"/>
            <a:chExt cx="8244408" cy="1019853"/>
          </a:xfrm>
        </p:grpSpPr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90618809-91B0-6D1A-CDF4-A68FCC6AB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1208" y="1877131"/>
              <a:ext cx="8244408" cy="1019853"/>
            </a:xfrm>
            <a:prstGeom prst="rect">
              <a:avLst/>
            </a:prstGeom>
          </p:spPr>
        </p:pic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0EFD656E-7DE7-EC51-B76E-9CC5937FF349}"/>
                </a:ext>
              </a:extLst>
            </p:cNvPr>
            <p:cNvSpPr/>
            <p:nvPr/>
          </p:nvSpPr>
          <p:spPr>
            <a:xfrm>
              <a:off x="6485420" y="2568811"/>
              <a:ext cx="1080120" cy="189085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25" name="그림 24">
            <a:extLst>
              <a:ext uri="{FF2B5EF4-FFF2-40B4-BE49-F238E27FC236}">
                <a16:creationId xmlns:a16="http://schemas.microsoft.com/office/drawing/2014/main" id="{36A3ECBD-7C36-C597-09CC-DAC7C3483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401" y="2922384"/>
            <a:ext cx="2837422" cy="2562833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A5CD408C-908B-1FB0-94F7-14A736163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796" y="2748616"/>
            <a:ext cx="1268507" cy="4109384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C1E171A8-F6C8-B7BF-8784-FA8DB6843EBA}"/>
              </a:ext>
            </a:extLst>
          </p:cNvPr>
          <p:cNvSpPr/>
          <p:nvPr/>
        </p:nvSpPr>
        <p:spPr>
          <a:xfrm>
            <a:off x="2795655" y="3879855"/>
            <a:ext cx="136755" cy="120157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28" name="연결선: 구부러짐 27">
            <a:extLst>
              <a:ext uri="{FF2B5EF4-FFF2-40B4-BE49-F238E27FC236}">
                <a16:creationId xmlns:a16="http://schemas.microsoft.com/office/drawing/2014/main" id="{F7ECF52D-185D-00F3-11AC-9C428383A8EA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932410" y="3939934"/>
            <a:ext cx="607306" cy="412333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C8417D9-B2CF-A085-8751-23143A439182}"/>
              </a:ext>
            </a:extLst>
          </p:cNvPr>
          <p:cNvSpPr/>
          <p:nvPr/>
        </p:nvSpPr>
        <p:spPr>
          <a:xfrm>
            <a:off x="3647728" y="4323895"/>
            <a:ext cx="1354690" cy="176891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D1F61B6A-5F4B-D8E5-5EFF-ED57F993A557}"/>
              </a:ext>
            </a:extLst>
          </p:cNvPr>
          <p:cNvSpPr/>
          <p:nvPr/>
        </p:nvSpPr>
        <p:spPr>
          <a:xfrm>
            <a:off x="6514544" y="2959183"/>
            <a:ext cx="1584176" cy="504056"/>
          </a:xfrm>
          <a:prstGeom prst="rect">
            <a:avLst/>
          </a:prstGeom>
          <a:solidFill>
            <a:srgbClr val="799FCD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AD0FBF7-E952-E470-26A0-B74C3600750B}"/>
              </a:ext>
            </a:extLst>
          </p:cNvPr>
          <p:cNvSpPr/>
          <p:nvPr/>
        </p:nvSpPr>
        <p:spPr>
          <a:xfrm>
            <a:off x="7172806" y="3482010"/>
            <a:ext cx="267652" cy="1115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FD3A0E4-5BBD-E221-D946-EB877DA87D33}"/>
              </a:ext>
            </a:extLst>
          </p:cNvPr>
          <p:cNvCxnSpPr>
            <a:cxnSpLocks/>
          </p:cNvCxnSpPr>
          <p:nvPr/>
        </p:nvCxnSpPr>
        <p:spPr>
          <a:xfrm>
            <a:off x="6946592" y="3156692"/>
            <a:ext cx="67780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108">
            <a:extLst>
              <a:ext uri="{FF2B5EF4-FFF2-40B4-BE49-F238E27FC236}">
                <a16:creationId xmlns:a16="http://schemas.microsoft.com/office/drawing/2014/main" id="{180C10C0-1810-C037-1E6E-4AB869EE8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8412" y="2989384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800" b="1" dirty="0">
                <a:solidFill>
                  <a:schemeClr val="bg1"/>
                </a:solidFill>
                <a:latin typeface="+mn-ea"/>
                <a:ea typeface="+mn-ea"/>
              </a:rPr>
              <a:t>지진 방향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8398C41-3E13-95AF-1DAF-E4F179166EE3}"/>
              </a:ext>
            </a:extLst>
          </p:cNvPr>
          <p:cNvSpPr/>
          <p:nvPr/>
        </p:nvSpPr>
        <p:spPr>
          <a:xfrm>
            <a:off x="7078952" y="3873450"/>
            <a:ext cx="483949" cy="145444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108">
            <a:extLst>
              <a:ext uri="{FF2B5EF4-FFF2-40B4-BE49-F238E27FC236}">
                <a16:creationId xmlns:a16="http://schemas.microsoft.com/office/drawing/2014/main" id="{127A16F1-B194-038C-8339-F06275455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284" y="4412071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Column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6" name="사다리꼴 35">
            <a:extLst>
              <a:ext uri="{FF2B5EF4-FFF2-40B4-BE49-F238E27FC236}">
                <a16:creationId xmlns:a16="http://schemas.microsoft.com/office/drawing/2014/main" id="{96548159-DCB0-7535-261B-CE20EBE0F2B4}"/>
              </a:ext>
            </a:extLst>
          </p:cNvPr>
          <p:cNvSpPr/>
          <p:nvPr/>
        </p:nvSpPr>
        <p:spPr>
          <a:xfrm rot="10800000">
            <a:off x="6705964" y="3608542"/>
            <a:ext cx="1224136" cy="371051"/>
          </a:xfrm>
          <a:prstGeom prst="trapezoid">
            <a:avLst>
              <a:gd name="adj" fmla="val 81301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108">
            <a:extLst>
              <a:ext uri="{FF2B5EF4-FFF2-40B4-BE49-F238E27FC236}">
                <a16:creationId xmlns:a16="http://schemas.microsoft.com/office/drawing/2014/main" id="{72872C39-6726-EAE9-E25F-C0B50C648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284" y="3723069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Coping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8" name="TextBox 108">
            <a:extLst>
              <a:ext uri="{FF2B5EF4-FFF2-40B4-BE49-F238E27FC236}">
                <a16:creationId xmlns:a16="http://schemas.microsoft.com/office/drawing/2014/main" id="{5B7F40D8-FB12-EF9C-F04C-2E681F6DA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4624" y="3471488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Bearing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9" name="TextBox 108">
            <a:extLst>
              <a:ext uri="{FF2B5EF4-FFF2-40B4-BE49-F238E27FC236}">
                <a16:creationId xmlns:a16="http://schemas.microsoft.com/office/drawing/2014/main" id="{1FD3BB87-C5FE-D161-4AC3-FBB823BEA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284" y="3238880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Girder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E344739-1979-D102-D723-1D8BBED0B11E}"/>
              </a:ext>
            </a:extLst>
          </p:cNvPr>
          <p:cNvSpPr/>
          <p:nvPr/>
        </p:nvSpPr>
        <p:spPr>
          <a:xfrm>
            <a:off x="8352852" y="2959182"/>
            <a:ext cx="1584176" cy="504056"/>
          </a:xfrm>
          <a:prstGeom prst="rect">
            <a:avLst/>
          </a:prstGeom>
          <a:solidFill>
            <a:srgbClr val="799FCD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D39D808-9631-CACC-796E-F394C14C2FAB}"/>
              </a:ext>
            </a:extLst>
          </p:cNvPr>
          <p:cNvSpPr/>
          <p:nvPr/>
        </p:nvSpPr>
        <p:spPr>
          <a:xfrm>
            <a:off x="9235633" y="3482009"/>
            <a:ext cx="267652" cy="1115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6DA53B2D-1A15-52D4-1087-E97EA842B6EB}"/>
              </a:ext>
            </a:extLst>
          </p:cNvPr>
          <p:cNvCxnSpPr>
            <a:cxnSpLocks/>
          </p:cNvCxnSpPr>
          <p:nvPr/>
        </p:nvCxnSpPr>
        <p:spPr>
          <a:xfrm>
            <a:off x="8784900" y="3156691"/>
            <a:ext cx="67780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08">
            <a:extLst>
              <a:ext uri="{FF2B5EF4-FFF2-40B4-BE49-F238E27FC236}">
                <a16:creationId xmlns:a16="http://schemas.microsoft.com/office/drawing/2014/main" id="{A80FC4E6-2FC6-D1B6-9A00-C8833253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6720" y="2989383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800" b="1" dirty="0">
                <a:solidFill>
                  <a:schemeClr val="bg1"/>
                </a:solidFill>
                <a:latin typeface="+mn-ea"/>
                <a:ea typeface="+mn-ea"/>
              </a:rPr>
              <a:t>지진 방향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7D8FDB5-45CE-65D9-E28B-2ABF27AA0363}"/>
              </a:ext>
            </a:extLst>
          </p:cNvPr>
          <p:cNvSpPr/>
          <p:nvPr/>
        </p:nvSpPr>
        <p:spPr>
          <a:xfrm>
            <a:off x="8917260" y="3873449"/>
            <a:ext cx="483949" cy="145444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108">
            <a:extLst>
              <a:ext uri="{FF2B5EF4-FFF2-40B4-BE49-F238E27FC236}">
                <a16:creationId xmlns:a16="http://schemas.microsoft.com/office/drawing/2014/main" id="{3839ED40-BE0E-0118-7DE3-138B4A8EF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5592" y="4412070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Column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7" name="사다리꼴 46">
            <a:extLst>
              <a:ext uri="{FF2B5EF4-FFF2-40B4-BE49-F238E27FC236}">
                <a16:creationId xmlns:a16="http://schemas.microsoft.com/office/drawing/2014/main" id="{D681D5A3-DB7A-0D6E-3582-B12820AADBF2}"/>
              </a:ext>
            </a:extLst>
          </p:cNvPr>
          <p:cNvSpPr/>
          <p:nvPr/>
        </p:nvSpPr>
        <p:spPr>
          <a:xfrm rot="10800000">
            <a:off x="8544272" y="3608541"/>
            <a:ext cx="1224136" cy="371051"/>
          </a:xfrm>
          <a:prstGeom prst="trapezoid">
            <a:avLst>
              <a:gd name="adj" fmla="val 81301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108">
            <a:extLst>
              <a:ext uri="{FF2B5EF4-FFF2-40B4-BE49-F238E27FC236}">
                <a16:creationId xmlns:a16="http://schemas.microsoft.com/office/drawing/2014/main" id="{F690AE2A-646F-6BAB-4D5F-2DED0BE8C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5592" y="3723068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Coping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9" name="TextBox 108">
            <a:extLst>
              <a:ext uri="{FF2B5EF4-FFF2-40B4-BE49-F238E27FC236}">
                <a16:creationId xmlns:a16="http://schemas.microsoft.com/office/drawing/2014/main" id="{74FAB24D-6EF4-FCB8-F61C-E1058476F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9201" y="3471487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Bearing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TextBox 108">
            <a:extLst>
              <a:ext uri="{FF2B5EF4-FFF2-40B4-BE49-F238E27FC236}">
                <a16:creationId xmlns:a16="http://schemas.microsoft.com/office/drawing/2014/main" id="{215F8012-85BA-F918-6F21-BD33B3831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5592" y="3238879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Girder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62701117-D165-8378-BC11-76DD4DBF8C07}"/>
              </a:ext>
            </a:extLst>
          </p:cNvPr>
          <p:cNvSpPr/>
          <p:nvPr/>
        </p:nvSpPr>
        <p:spPr>
          <a:xfrm>
            <a:off x="8830487" y="3481819"/>
            <a:ext cx="267652" cy="1115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CD99250F-4D5A-66F2-D980-1E6B001988A2}"/>
              </a:ext>
            </a:extLst>
          </p:cNvPr>
          <p:cNvCxnSpPr>
            <a:cxnSpLocks/>
          </p:cNvCxnSpPr>
          <p:nvPr/>
        </p:nvCxnSpPr>
        <p:spPr>
          <a:xfrm>
            <a:off x="10000363" y="3211211"/>
            <a:ext cx="4161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>
            <a:extLst>
              <a:ext uri="{FF2B5EF4-FFF2-40B4-BE49-F238E27FC236}">
                <a16:creationId xmlns:a16="http://schemas.microsoft.com/office/drawing/2014/main" id="{7C67888E-BE68-2DBF-72F5-A391B0A4A8C4}"/>
              </a:ext>
            </a:extLst>
          </p:cNvPr>
          <p:cNvCxnSpPr>
            <a:cxnSpLocks/>
          </p:cNvCxnSpPr>
          <p:nvPr/>
        </p:nvCxnSpPr>
        <p:spPr>
          <a:xfrm>
            <a:off x="9472699" y="5327889"/>
            <a:ext cx="9437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>
            <a:extLst>
              <a:ext uri="{FF2B5EF4-FFF2-40B4-BE49-F238E27FC236}">
                <a16:creationId xmlns:a16="http://schemas.microsoft.com/office/drawing/2014/main" id="{08B538E5-2708-A0E8-00A9-93F8FE85FA41}"/>
              </a:ext>
            </a:extLst>
          </p:cNvPr>
          <p:cNvCxnSpPr>
            <a:cxnSpLocks/>
          </p:cNvCxnSpPr>
          <p:nvPr/>
        </p:nvCxnSpPr>
        <p:spPr>
          <a:xfrm>
            <a:off x="7994220" y="3608541"/>
            <a:ext cx="190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07594C68-8CAF-0BD2-D5C8-DCF90C27B402}"/>
              </a:ext>
            </a:extLst>
          </p:cNvPr>
          <p:cNvCxnSpPr>
            <a:cxnSpLocks/>
          </p:cNvCxnSpPr>
          <p:nvPr/>
        </p:nvCxnSpPr>
        <p:spPr>
          <a:xfrm>
            <a:off x="7624398" y="5327889"/>
            <a:ext cx="5598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2DB22E12-BD8E-9CE1-B3C9-84336E8E23C2}"/>
              </a:ext>
            </a:extLst>
          </p:cNvPr>
          <p:cNvCxnSpPr>
            <a:cxnSpLocks/>
          </p:cNvCxnSpPr>
          <p:nvPr/>
        </p:nvCxnSpPr>
        <p:spPr>
          <a:xfrm>
            <a:off x="8098720" y="3608541"/>
            <a:ext cx="0" cy="17193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2C8DB45-5657-7E08-3B35-3E787AE7C7BE}"/>
              </a:ext>
            </a:extLst>
          </p:cNvPr>
          <p:cNvCxnSpPr>
            <a:cxnSpLocks/>
          </p:cNvCxnSpPr>
          <p:nvPr/>
        </p:nvCxnSpPr>
        <p:spPr>
          <a:xfrm>
            <a:off x="10101018" y="3211211"/>
            <a:ext cx="0" cy="397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613644BD-1BA8-28CF-B1C7-B0D977D698E5}"/>
              </a:ext>
            </a:extLst>
          </p:cNvPr>
          <p:cNvCxnSpPr>
            <a:cxnSpLocks/>
          </p:cNvCxnSpPr>
          <p:nvPr/>
        </p:nvCxnSpPr>
        <p:spPr>
          <a:xfrm>
            <a:off x="9839647" y="3608875"/>
            <a:ext cx="353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70AFC3CE-53B5-1E4A-3106-75FD71FCE074}"/>
              </a:ext>
            </a:extLst>
          </p:cNvPr>
          <p:cNvCxnSpPr>
            <a:cxnSpLocks/>
          </p:cNvCxnSpPr>
          <p:nvPr/>
        </p:nvCxnSpPr>
        <p:spPr>
          <a:xfrm>
            <a:off x="10101789" y="3608541"/>
            <a:ext cx="0" cy="17193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10F8223F-643E-8BCB-0B76-46DBA1D9626C}"/>
              </a:ext>
            </a:extLst>
          </p:cNvPr>
          <p:cNvCxnSpPr>
            <a:cxnSpLocks/>
          </p:cNvCxnSpPr>
          <p:nvPr/>
        </p:nvCxnSpPr>
        <p:spPr>
          <a:xfrm>
            <a:off x="10317872" y="3211211"/>
            <a:ext cx="0" cy="21166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타원 60">
            <a:extLst>
              <a:ext uri="{FF2B5EF4-FFF2-40B4-BE49-F238E27FC236}">
                <a16:creationId xmlns:a16="http://schemas.microsoft.com/office/drawing/2014/main" id="{CD23C230-8238-6F1E-64AE-C13575DCD2DF}"/>
              </a:ext>
            </a:extLst>
          </p:cNvPr>
          <p:cNvSpPr/>
          <p:nvPr/>
        </p:nvSpPr>
        <p:spPr>
          <a:xfrm>
            <a:off x="5028766" y="4347589"/>
            <a:ext cx="125765" cy="12576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/>
              <a:t>1</a:t>
            </a:r>
            <a:endParaRPr lang="ko-KR" altLang="en-US" sz="900" b="1" dirty="0"/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431AAA30-8260-9AD1-9F81-7DD0CA084B14}"/>
              </a:ext>
            </a:extLst>
          </p:cNvPr>
          <p:cNvSpPr/>
          <p:nvPr/>
        </p:nvSpPr>
        <p:spPr>
          <a:xfrm>
            <a:off x="10140841" y="3359997"/>
            <a:ext cx="123113" cy="12311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/>
              <a:t>1</a:t>
            </a:r>
            <a:endParaRPr lang="ko-KR" altLang="en-US" sz="900" b="1" dirty="0"/>
          </a:p>
        </p:txBody>
      </p:sp>
      <p:sp>
        <p:nvSpPr>
          <p:cNvPr id="63" name="TextBox 108">
            <a:extLst>
              <a:ext uri="{FF2B5EF4-FFF2-40B4-BE49-F238E27FC236}">
                <a16:creationId xmlns:a16="http://schemas.microsoft.com/office/drawing/2014/main" id="{90D6C2B0-1366-E398-CB4C-B355C51DD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2270" y="4382529"/>
            <a:ext cx="26058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He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4" name="TextBox 108">
            <a:extLst>
              <a:ext uri="{FF2B5EF4-FFF2-40B4-BE49-F238E27FC236}">
                <a16:creationId xmlns:a16="http://schemas.microsoft.com/office/drawing/2014/main" id="{1706237D-B8DE-A5D0-5947-296D73337C4F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9739598" y="4360724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자동계산</a:t>
            </a:r>
          </a:p>
        </p:txBody>
      </p:sp>
      <p:sp>
        <p:nvSpPr>
          <p:cNvPr id="65" name="TextBox 108">
            <a:extLst>
              <a:ext uri="{FF2B5EF4-FFF2-40B4-BE49-F238E27FC236}">
                <a16:creationId xmlns:a16="http://schemas.microsoft.com/office/drawing/2014/main" id="{B9A1149B-D61A-5815-18BB-F38551CCB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6189" y="4128503"/>
            <a:ext cx="26058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He</a:t>
            </a:r>
            <a:endParaRPr lang="ko-KR" alt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6" name="TextBox 108">
            <a:extLst>
              <a:ext uri="{FF2B5EF4-FFF2-40B4-BE49-F238E27FC236}">
                <a16:creationId xmlns:a16="http://schemas.microsoft.com/office/drawing/2014/main" id="{B6EA6FA2-F944-38BD-6185-0C75E8AF3CAF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567787" y="4348916"/>
            <a:ext cx="864096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자동계산</a:t>
            </a:r>
          </a:p>
        </p:txBody>
      </p:sp>
      <p:sp>
        <p:nvSpPr>
          <p:cNvPr id="67" name="TextBox 108">
            <a:extLst>
              <a:ext uri="{FF2B5EF4-FFF2-40B4-BE49-F238E27FC236}">
                <a16:creationId xmlns:a16="http://schemas.microsoft.com/office/drawing/2014/main" id="{08A52C49-2BE4-E3D3-4FED-CC60247E7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5351" y="5868357"/>
            <a:ext cx="445749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ü"/>
              <a:defRPr/>
            </a:pPr>
            <a:r>
              <a:rPr lang="ko-KR" altLang="en-US" sz="900" b="1" dirty="0" err="1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켄틸레버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 거동 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: 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교각 상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/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하단 모멘트 값 차이 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2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배 이상</a:t>
            </a:r>
          </a:p>
        </p:txBody>
      </p:sp>
      <p:sp>
        <p:nvSpPr>
          <p:cNvPr id="68" name="TextBox 108">
            <a:extLst>
              <a:ext uri="{FF2B5EF4-FFF2-40B4-BE49-F238E27FC236}">
                <a16:creationId xmlns:a16="http://schemas.microsoft.com/office/drawing/2014/main" id="{BD31B647-78CF-F0FD-A813-877AE5B4D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490" y="6052700"/>
            <a:ext cx="445749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ü"/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라멘 거동 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: 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교각 상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/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하단 모멘트 값 차이 </a:t>
            </a:r>
            <a:r>
              <a:rPr lang="en-US" altLang="ko-KR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2</a:t>
            </a: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배 미만</a:t>
            </a:r>
          </a:p>
        </p:txBody>
      </p:sp>
      <p:sp>
        <p:nvSpPr>
          <p:cNvPr id="69" name="TextBox 108">
            <a:extLst>
              <a:ext uri="{FF2B5EF4-FFF2-40B4-BE49-F238E27FC236}">
                <a16:creationId xmlns:a16="http://schemas.microsoft.com/office/drawing/2014/main" id="{FEDC732A-5CEC-C946-DDB5-FA4EEACCE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243" y="5643981"/>
            <a:ext cx="44574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defRPr/>
            </a:pPr>
            <a:r>
              <a:rPr lang="en-US" altLang="ko-KR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1) </a:t>
            </a:r>
            <a:r>
              <a:rPr lang="en-US" altLang="ko-KR" sz="1100" b="1" dirty="0" err="1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midas</a:t>
            </a:r>
            <a:r>
              <a:rPr lang="ko-KR" altLang="en-US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 </a:t>
            </a:r>
            <a:r>
              <a:rPr lang="en-US" altLang="ko-KR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Civil</a:t>
            </a:r>
            <a:r>
              <a:rPr lang="ko-KR" altLang="en-US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의 </a:t>
            </a:r>
            <a:r>
              <a:rPr lang="ko-KR" altLang="en-US" sz="1100" b="1" dirty="0" err="1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제안값</a:t>
            </a:r>
            <a:r>
              <a:rPr lang="ko-KR" altLang="en-US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 사용 </a:t>
            </a:r>
          </a:p>
        </p:txBody>
      </p:sp>
      <p:sp>
        <p:nvSpPr>
          <p:cNvPr id="70" name="TextBox 108">
            <a:extLst>
              <a:ext uri="{FF2B5EF4-FFF2-40B4-BE49-F238E27FC236}">
                <a16:creationId xmlns:a16="http://schemas.microsoft.com/office/drawing/2014/main" id="{5C84D8DE-C855-92B0-2265-906999581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243" y="6362836"/>
            <a:ext cx="44574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defRPr/>
            </a:pPr>
            <a:r>
              <a:rPr lang="en-US" altLang="ko-KR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2) </a:t>
            </a:r>
            <a:r>
              <a:rPr lang="ko-KR" altLang="en-US" sz="11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사용자 정의</a:t>
            </a:r>
          </a:p>
        </p:txBody>
      </p:sp>
      <p:sp>
        <p:nvSpPr>
          <p:cNvPr id="71" name="TextBox 108">
            <a:extLst>
              <a:ext uri="{FF2B5EF4-FFF2-40B4-BE49-F238E27FC236}">
                <a16:creationId xmlns:a16="http://schemas.microsoft.com/office/drawing/2014/main" id="{7C8B99DE-D93F-31EB-20B2-969C4A8D7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490" y="6564870"/>
            <a:ext cx="445749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ü"/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KoPub돋움체 Medium" panose="00000600000000000000"/>
              </a:rPr>
              <a:t>직접 사용자가 입력 가능</a:t>
            </a:r>
          </a:p>
        </p:txBody>
      </p:sp>
    </p:spTree>
    <p:extLst>
      <p:ext uri="{BB962C8B-B14F-4D97-AF65-F5344CB8AC3E}">
        <p14:creationId xmlns:p14="http://schemas.microsoft.com/office/powerpoint/2010/main" val="120442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47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3677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Anchor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en-US" altLang="ko-KR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Evaluation &gt; </a:t>
            </a:r>
            <a:r>
              <a:rPr lang="ko-KR" altLang="en-US" sz="20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상대각도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485EA48-A9AC-AA7D-9C8F-4CB3764981CF}"/>
              </a:ext>
            </a:extLst>
          </p:cNvPr>
          <p:cNvGrpSpPr/>
          <p:nvPr/>
        </p:nvGrpSpPr>
        <p:grpSpPr>
          <a:xfrm>
            <a:off x="1922293" y="1721391"/>
            <a:ext cx="8241258" cy="1018746"/>
            <a:chOff x="452946" y="1324099"/>
            <a:chExt cx="8241258" cy="1018746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EFB9B558-D9D3-2716-D4A0-330FAB2C9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2946" y="1324099"/>
              <a:ext cx="8241258" cy="1018746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468549F-4A4E-FFBC-ACFA-03D1E6A6BF34}"/>
                </a:ext>
              </a:extLst>
            </p:cNvPr>
            <p:cNvSpPr/>
            <p:nvPr/>
          </p:nvSpPr>
          <p:spPr>
            <a:xfrm>
              <a:off x="2915816" y="1862501"/>
              <a:ext cx="1080120" cy="184699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EA694B1F-935B-2025-E7AE-0D9712FB48A9}"/>
              </a:ext>
            </a:extLst>
          </p:cNvPr>
          <p:cNvGrpSpPr/>
          <p:nvPr/>
        </p:nvGrpSpPr>
        <p:grpSpPr>
          <a:xfrm>
            <a:off x="1823772" y="3036068"/>
            <a:ext cx="4716016" cy="2729155"/>
            <a:chOff x="216024" y="2710196"/>
            <a:chExt cx="5724128" cy="3312549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E3E82499-81F5-F21C-C11C-0D2E0EE92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024" y="2710196"/>
              <a:ext cx="5724128" cy="3312549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AAAAE9A4-9377-81CC-E705-B64F0817DD04}"/>
                </a:ext>
              </a:extLst>
            </p:cNvPr>
            <p:cNvSpPr/>
            <p:nvPr/>
          </p:nvSpPr>
          <p:spPr>
            <a:xfrm>
              <a:off x="1967664" y="4725144"/>
              <a:ext cx="908581" cy="151431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30D070DB-3D24-6235-F8ED-592E690732D8}"/>
              </a:ext>
            </a:extLst>
          </p:cNvPr>
          <p:cNvGrpSpPr/>
          <p:nvPr/>
        </p:nvGrpSpPr>
        <p:grpSpPr>
          <a:xfrm>
            <a:off x="6683804" y="2872741"/>
            <a:ext cx="3690197" cy="3313894"/>
            <a:chOff x="5076056" y="2594167"/>
            <a:chExt cx="3690197" cy="3313894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8936918-54F6-6BEC-FBAA-4E48A9D22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6056" y="2594167"/>
              <a:ext cx="3690197" cy="3313894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B31FDBEE-1DB5-E643-0808-5E413C7D9CD5}"/>
                </a:ext>
              </a:extLst>
            </p:cNvPr>
            <p:cNvSpPr/>
            <p:nvPr/>
          </p:nvSpPr>
          <p:spPr>
            <a:xfrm>
              <a:off x="5212621" y="4425085"/>
              <a:ext cx="3439637" cy="124762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1931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31630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err="1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midas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Civil</a:t>
              </a:r>
              <a:r>
                <a:rPr lang="ko-KR" altLang="en-US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을 이용한 교량 내진성능평가 </a:t>
              </a:r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– FAQ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rPr>
                <a:t>03</a:t>
              </a:r>
              <a:endParaRPr lang="ko-KR" altLang="en-US" sz="110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7290" y="6336766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rPr>
              <a:t>48</a:t>
            </a:r>
            <a:endParaRPr lang="ko-KR" altLang="en-US" sz="14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Light" panose="00000300000000000000" pitchFamily="2" charset="-127"/>
              <a:ea typeface="KoPub돋움체 Light" panose="000003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3441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내진성능평가 하중조합 적용</a:t>
            </a:r>
            <a:endParaRPr lang="ko-KR" altLang="en-US" sz="200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5106437-5B84-D7B4-D5DA-843849CC5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534" y="1846159"/>
            <a:ext cx="8241258" cy="1018746"/>
          </a:xfrm>
          <a:prstGeom prst="rect">
            <a:avLst/>
          </a:prstGeom>
        </p:spPr>
      </p:pic>
      <p:grpSp>
        <p:nvGrpSpPr>
          <p:cNvPr id="18" name="그룹 17">
            <a:extLst>
              <a:ext uri="{FF2B5EF4-FFF2-40B4-BE49-F238E27FC236}">
                <a16:creationId xmlns:a16="http://schemas.microsoft.com/office/drawing/2014/main" id="{5878CBF2-59EB-B701-BF32-0185D1C45D63}"/>
              </a:ext>
            </a:extLst>
          </p:cNvPr>
          <p:cNvGrpSpPr/>
          <p:nvPr/>
        </p:nvGrpSpPr>
        <p:grpSpPr>
          <a:xfrm>
            <a:off x="7635595" y="3109012"/>
            <a:ext cx="2550915" cy="2874950"/>
            <a:chOff x="482216" y="2780928"/>
            <a:chExt cx="2550915" cy="2874950"/>
          </a:xfrm>
        </p:grpSpPr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C12D0D55-D526-325B-B102-95037899B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216" y="2780928"/>
              <a:ext cx="2550915" cy="2874950"/>
            </a:xfrm>
            <a:prstGeom prst="rect">
              <a:avLst/>
            </a:prstGeom>
          </p:spPr>
        </p:pic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12315E31-39C2-0449-329B-C7900C026B0E}"/>
                </a:ext>
              </a:extLst>
            </p:cNvPr>
            <p:cNvSpPr/>
            <p:nvPr/>
          </p:nvSpPr>
          <p:spPr>
            <a:xfrm>
              <a:off x="1850937" y="3045997"/>
              <a:ext cx="1080120" cy="2327219"/>
            </a:xfrm>
            <a:prstGeom prst="rect">
              <a:avLst/>
            </a:prstGeom>
            <a:solidFill>
              <a:srgbClr val="FF0000">
                <a:alpha val="22000"/>
              </a:srgbClr>
            </a:solidFill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21" name="그림 20">
            <a:extLst>
              <a:ext uri="{FF2B5EF4-FFF2-40B4-BE49-F238E27FC236}">
                <a16:creationId xmlns:a16="http://schemas.microsoft.com/office/drawing/2014/main" id="{872A224D-7F62-B7E3-EA82-3401D7960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556" y="3056334"/>
            <a:ext cx="4617190" cy="3240668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8305DC70-CD9D-8ACF-94A0-BFE12B95B4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6011" y="3239193"/>
            <a:ext cx="1655890" cy="2874950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8F472060-B90B-B39B-B2B9-18FF66AA186D}"/>
              </a:ext>
            </a:extLst>
          </p:cNvPr>
          <p:cNvSpPr/>
          <p:nvPr/>
        </p:nvSpPr>
        <p:spPr>
          <a:xfrm>
            <a:off x="3549827" y="5862345"/>
            <a:ext cx="783482" cy="184699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24" name="연결선: 구부러짐 23">
            <a:extLst>
              <a:ext uri="{FF2B5EF4-FFF2-40B4-BE49-F238E27FC236}">
                <a16:creationId xmlns:a16="http://schemas.microsoft.com/office/drawing/2014/main" id="{868A2714-6CAD-C98F-87AD-B970E11EF4B6}"/>
              </a:ext>
            </a:extLst>
          </p:cNvPr>
          <p:cNvCxnSpPr>
            <a:cxnSpLocks/>
            <a:stCxn id="23" idx="0"/>
            <a:endCxn id="22" idx="1"/>
          </p:cNvCxnSpPr>
          <p:nvPr/>
        </p:nvCxnSpPr>
        <p:spPr>
          <a:xfrm rot="5400000" flipH="1" flipV="1">
            <a:off x="3980951" y="4637286"/>
            <a:ext cx="1185677" cy="1264443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화살표: 오른쪽 24">
            <a:extLst>
              <a:ext uri="{FF2B5EF4-FFF2-40B4-BE49-F238E27FC236}">
                <a16:creationId xmlns:a16="http://schemas.microsoft.com/office/drawing/2014/main" id="{4D07EDAA-0301-8036-B46C-3C84918D4512}"/>
              </a:ext>
            </a:extLst>
          </p:cNvPr>
          <p:cNvSpPr/>
          <p:nvPr/>
        </p:nvSpPr>
        <p:spPr>
          <a:xfrm>
            <a:off x="7150227" y="4495709"/>
            <a:ext cx="383294" cy="1073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9C41C7F-CF50-130F-FCA1-E3535768EAE6}"/>
              </a:ext>
            </a:extLst>
          </p:cNvPr>
          <p:cNvSpPr/>
          <p:nvPr/>
        </p:nvSpPr>
        <p:spPr>
          <a:xfrm>
            <a:off x="6316918" y="2380756"/>
            <a:ext cx="1387983" cy="184699"/>
          </a:xfrm>
          <a:prstGeom prst="rect">
            <a:avLst/>
          </a:prstGeom>
          <a:solidFill>
            <a:srgbClr val="FF0000">
              <a:alpha val="22000"/>
            </a:srgbClr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4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직선 연결선 72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903791" y="3826412"/>
            <a:ext cx="55386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8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감사합니다</a:t>
            </a:r>
            <a:r>
              <a:rPr lang="en-US" altLang="ko-KR" sz="8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rgbClr val="5C8D7B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069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03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2650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상세평가 절차 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0F372B82-30FA-E71D-D19C-75C9ACA99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87" y="1588787"/>
            <a:ext cx="5176974" cy="45557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670F8B-BB88-8971-116D-4D222066D63F}"/>
              </a:ext>
            </a:extLst>
          </p:cNvPr>
          <p:cNvSpPr txBox="1"/>
          <p:nvPr/>
        </p:nvSpPr>
        <p:spPr>
          <a:xfrm>
            <a:off x="3906284" y="6202417"/>
            <a:ext cx="465838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상세평가 절차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BBEB52-9DC5-DE1E-C9D8-92D2E73A8F18}"/>
              </a:ext>
            </a:extLst>
          </p:cNvPr>
          <p:cNvSpPr txBox="1"/>
          <p:nvPr/>
        </p:nvSpPr>
        <p:spPr>
          <a:xfrm>
            <a:off x="6918036" y="1831010"/>
            <a:ext cx="433670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모델링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구조물 및 경계조건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-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단면 비선형 해석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모멘트 곡률 곡선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2857A7-E0D2-DCAB-141C-2E231DFD1412}"/>
              </a:ext>
            </a:extLst>
          </p:cNvPr>
          <p:cNvSpPr txBox="1"/>
          <p:nvPr/>
        </p:nvSpPr>
        <p:spPr>
          <a:xfrm>
            <a:off x="1057238" y="4011360"/>
            <a:ext cx="258018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소요 변위 연성도 및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조합탄성전단력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산정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A4C447-C58F-65F4-7DA9-8D3E6547301D}"/>
              </a:ext>
            </a:extLst>
          </p:cNvPr>
          <p:cNvSpPr txBox="1"/>
          <p:nvPr/>
        </p:nvSpPr>
        <p:spPr>
          <a:xfrm>
            <a:off x="1251068" y="3128597"/>
            <a:ext cx="1874520" cy="300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지진 하중 입력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(RS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해석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513FE5-808A-66F3-03A0-31029FE37739}"/>
              </a:ext>
            </a:extLst>
          </p:cNvPr>
          <p:cNvSpPr txBox="1"/>
          <p:nvPr/>
        </p:nvSpPr>
        <p:spPr>
          <a:xfrm>
            <a:off x="9220201" y="2779465"/>
            <a:ext cx="224305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단면 배근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234323-E657-D54F-9438-FF63D39F9340}"/>
              </a:ext>
            </a:extLst>
          </p:cNvPr>
          <p:cNvSpPr txBox="1"/>
          <p:nvPr/>
        </p:nvSpPr>
        <p:spPr>
          <a:xfrm>
            <a:off x="8822573" y="3222093"/>
            <a:ext cx="30369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모멘트 곡률 곡선으로부터 휨 성능 곡선 산정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D9D3C4-6F60-5B22-63CA-E5652E7F4601}"/>
              </a:ext>
            </a:extLst>
          </p:cNvPr>
          <p:cNvSpPr txBox="1"/>
          <p:nvPr/>
        </p:nvSpPr>
        <p:spPr>
          <a:xfrm>
            <a:off x="8822573" y="3566252"/>
            <a:ext cx="30369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철근 배근 후 전단 성능 곡선 산정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57DAAA-FA13-5934-43B5-1BCC4723687C}"/>
              </a:ext>
            </a:extLst>
          </p:cNvPr>
          <p:cNvSpPr txBox="1"/>
          <p:nvPr/>
        </p:nvSpPr>
        <p:spPr>
          <a:xfrm>
            <a:off x="8822573" y="4008880"/>
            <a:ext cx="30369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보유 변위 연성도 및 전단 강도 산정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FF0000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92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04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5" y="1761910"/>
            <a:ext cx="10106465" cy="1353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모멘트 곡률 해석 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: </a:t>
            </a:r>
            <a:b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1)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고정하중이 작용하는 상태에서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b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2)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축방향 철근의 이음 상세와 횡방향 철근에 의한 횡구속을 고려한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극한변형률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적용하여</a:t>
            </a: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b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</a:br>
            <a:r>
              <a:rPr lang="en-US" altLang="ko-KR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3)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이상화 모멘트 곡률 곡선 산정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A828B824-A9B4-43F0-DA46-A8A3ACF35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230" y="3681812"/>
            <a:ext cx="3530752" cy="265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CAA67FEC-75B6-3E2E-1ED0-8EBF6F545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801" y="3681812"/>
            <a:ext cx="1230063" cy="2652482"/>
          </a:xfrm>
          <a:prstGeom prst="rect">
            <a:avLst/>
          </a:prstGeom>
        </p:spPr>
      </p:pic>
      <p:grpSp>
        <p:nvGrpSpPr>
          <p:cNvPr id="34" name="그룹 33">
            <a:extLst>
              <a:ext uri="{FF2B5EF4-FFF2-40B4-BE49-F238E27FC236}">
                <a16:creationId xmlns:a16="http://schemas.microsoft.com/office/drawing/2014/main" id="{A476A5AE-1C47-396A-DBA0-AB4D6A26698F}"/>
              </a:ext>
            </a:extLst>
          </p:cNvPr>
          <p:cNvGrpSpPr/>
          <p:nvPr/>
        </p:nvGrpSpPr>
        <p:grpSpPr>
          <a:xfrm>
            <a:off x="805018" y="3681815"/>
            <a:ext cx="3295650" cy="2654951"/>
            <a:chOff x="805018" y="3681815"/>
            <a:chExt cx="3295650" cy="2654951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0AA72BDF-6DA0-8914-6033-CC9AE4387BC1}"/>
                </a:ext>
              </a:extLst>
            </p:cNvPr>
            <p:cNvGrpSpPr/>
            <p:nvPr/>
          </p:nvGrpSpPr>
          <p:grpSpPr>
            <a:xfrm>
              <a:off x="805018" y="3681815"/>
              <a:ext cx="3295650" cy="2654951"/>
              <a:chOff x="1066800" y="2656256"/>
              <a:chExt cx="3295650" cy="2654951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71A6A236-F0CF-7FBC-1428-A7AF3A4013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6800" y="2656256"/>
                <a:ext cx="3295650" cy="2654951"/>
              </a:xfrm>
              <a:prstGeom prst="rect">
                <a:avLst/>
              </a:prstGeom>
            </p:spPr>
          </p:pic>
          <p:cxnSp>
            <p:nvCxnSpPr>
              <p:cNvPr id="22" name="직선 화살표 연결선 21">
                <a:extLst>
                  <a:ext uri="{FF2B5EF4-FFF2-40B4-BE49-F238E27FC236}">
                    <a16:creationId xmlns:a16="http://schemas.microsoft.com/office/drawing/2014/main" id="{615B5C79-DBD6-D548-4A0C-82A54612EBE7}"/>
                  </a:ext>
                </a:extLst>
              </p:cNvPr>
              <p:cNvCxnSpPr/>
              <p:nvPr/>
            </p:nvCxnSpPr>
            <p:spPr>
              <a:xfrm>
                <a:off x="2025650" y="2921000"/>
                <a:ext cx="0" cy="3492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3" name="직선 화살표 연결선 22">
                <a:extLst>
                  <a:ext uri="{FF2B5EF4-FFF2-40B4-BE49-F238E27FC236}">
                    <a16:creationId xmlns:a16="http://schemas.microsoft.com/office/drawing/2014/main" id="{6EEBC527-3325-9F21-FBB9-5A899D6BD0BA}"/>
                  </a:ext>
                </a:extLst>
              </p:cNvPr>
              <p:cNvCxnSpPr/>
              <p:nvPr/>
            </p:nvCxnSpPr>
            <p:spPr>
              <a:xfrm>
                <a:off x="2506757" y="3095625"/>
                <a:ext cx="0" cy="3492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4" name="직선 화살표 연결선 23">
                <a:extLst>
                  <a:ext uri="{FF2B5EF4-FFF2-40B4-BE49-F238E27FC236}">
                    <a16:creationId xmlns:a16="http://schemas.microsoft.com/office/drawing/2014/main" id="{EE0C3497-6BDB-B388-641F-91B5E9FB5314}"/>
                  </a:ext>
                </a:extLst>
              </p:cNvPr>
              <p:cNvCxnSpPr/>
              <p:nvPr/>
            </p:nvCxnSpPr>
            <p:spPr>
              <a:xfrm>
                <a:off x="2957607" y="3308350"/>
                <a:ext cx="0" cy="3492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5" name="직선 화살표 연결선 24">
                <a:extLst>
                  <a:ext uri="{FF2B5EF4-FFF2-40B4-BE49-F238E27FC236}">
                    <a16:creationId xmlns:a16="http://schemas.microsoft.com/office/drawing/2014/main" id="{6824C8F7-2B65-3B49-6513-62729AAFFC3E}"/>
                  </a:ext>
                </a:extLst>
              </p:cNvPr>
              <p:cNvCxnSpPr/>
              <p:nvPr/>
            </p:nvCxnSpPr>
            <p:spPr>
              <a:xfrm>
                <a:off x="3414807" y="3482975"/>
                <a:ext cx="0" cy="3492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E6D6190C-11ED-2049-D204-8D1F0BCA6EDE}"/>
                </a:ext>
              </a:extLst>
            </p:cNvPr>
            <p:cNvSpPr/>
            <p:nvPr/>
          </p:nvSpPr>
          <p:spPr>
            <a:xfrm>
              <a:off x="2628900" y="5646519"/>
              <a:ext cx="622298" cy="62229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82054448-A4EA-164C-8315-F61564353E7F}"/>
              </a:ext>
            </a:extLst>
          </p:cNvPr>
          <p:cNvCxnSpPr>
            <a:stCxn id="33" idx="0"/>
          </p:cNvCxnSpPr>
          <p:nvPr/>
        </p:nvCxnSpPr>
        <p:spPr>
          <a:xfrm flipV="1">
            <a:off x="2940049" y="3681812"/>
            <a:ext cx="1488752" cy="196470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F8CCD315-88ED-F4A0-937F-3AAEC949E5C9}"/>
              </a:ext>
            </a:extLst>
          </p:cNvPr>
          <p:cNvCxnSpPr>
            <a:cxnSpLocks/>
          </p:cNvCxnSpPr>
          <p:nvPr/>
        </p:nvCxnSpPr>
        <p:spPr>
          <a:xfrm>
            <a:off x="2940049" y="6268817"/>
            <a:ext cx="1502293" cy="654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2175258-D692-E168-8241-53ECA260E9FC}"/>
              </a:ext>
            </a:extLst>
          </p:cNvPr>
          <p:cNvSpPr txBox="1"/>
          <p:nvPr/>
        </p:nvSpPr>
        <p:spPr>
          <a:xfrm>
            <a:off x="1066800" y="6340233"/>
            <a:ext cx="465838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고정하중 작용 및 축방향 철근 이음 상세에 따른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극한변형률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74FDD-4A7A-5E4F-0968-AA0987B6367E}"/>
              </a:ext>
            </a:extLst>
          </p:cNvPr>
          <p:cNvSpPr txBox="1"/>
          <p:nvPr/>
        </p:nvSpPr>
        <p:spPr>
          <a:xfrm>
            <a:off x="8762489" y="6340233"/>
            <a:ext cx="171823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이상화 모멘트 곡률 곡선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45FEA5-A489-2DF1-DBAE-ABC27ADE085D}"/>
              </a:ext>
            </a:extLst>
          </p:cNvPr>
          <p:cNvSpPr txBox="1"/>
          <p:nvPr/>
        </p:nvSpPr>
        <p:spPr>
          <a:xfrm>
            <a:off x="3684425" y="1533983"/>
            <a:ext cx="637397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*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보유 성능을 산정하기 위한 단면의 비선형 해석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- 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모멘트 곡률 곡선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'"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을 어떻게 산정할 것인가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17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05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5" y="1761910"/>
            <a:ext cx="10106465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 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이음 상세에 따른 </a:t>
            </a:r>
            <a:r>
              <a:rPr lang="ko-KR" altLang="en-US" sz="140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극한변형률</a:t>
            </a:r>
            <a:r>
              <a:rPr lang="ko-KR" altLang="en-US" sz="140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및 최대변위연성도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175258-D692-E168-8241-53ECA260E9FC}"/>
              </a:ext>
            </a:extLst>
          </p:cNvPr>
          <p:cNvSpPr txBox="1"/>
          <p:nvPr/>
        </p:nvSpPr>
        <p:spPr>
          <a:xfrm>
            <a:off x="947869" y="5711598"/>
            <a:ext cx="465838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&lt;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표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4.2.1&gt;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상세에 따른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극한변형률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및 최대변위연성도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74FDD-4A7A-5E4F-0968-AA0987B6367E}"/>
              </a:ext>
            </a:extLst>
          </p:cNvPr>
          <p:cNvSpPr txBox="1"/>
          <p:nvPr/>
        </p:nvSpPr>
        <p:spPr>
          <a:xfrm>
            <a:off x="5952392" y="1826436"/>
            <a:ext cx="5172808" cy="53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내진설계가 수행되지 않은 기존 교각들은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소성힌지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구역에 철근이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겹침이음되어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있음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(2005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도로교설계기준부터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소성힌지구역의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축방향철근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제한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3194BF5C-0EB8-0934-3C80-C0C5E1EB3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97" y="2902848"/>
            <a:ext cx="4239377" cy="28241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5FD82C-0F74-060A-22D6-C26964B504A7}"/>
              </a:ext>
            </a:extLst>
          </p:cNvPr>
          <p:cNvSpPr txBox="1"/>
          <p:nvPr/>
        </p:nvSpPr>
        <p:spPr>
          <a:xfrm>
            <a:off x="5952391" y="2271996"/>
            <a:ext cx="5127615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내진성능평가 시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겹침이음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철근 유무에 따라 콘크리트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극한변형률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산정 필요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8DA3B675-DB49-7FDD-A4CE-479857999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575" y="2613783"/>
            <a:ext cx="6669713" cy="31131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CF5ABD-B69C-C694-EE58-53337BB53F7F}"/>
              </a:ext>
            </a:extLst>
          </p:cNvPr>
          <p:cNvSpPr txBox="1"/>
          <p:nvPr/>
        </p:nvSpPr>
        <p:spPr>
          <a:xfrm>
            <a:off x="6239423" y="5726965"/>
            <a:ext cx="4658380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상세에 따른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극한변형률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및 최대변위연성도 산정 절차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EADBAFE-B79E-2506-66EA-880971C5DA90}"/>
              </a:ext>
            </a:extLst>
          </p:cNvPr>
          <p:cNvSpPr/>
          <p:nvPr/>
        </p:nvSpPr>
        <p:spPr>
          <a:xfrm>
            <a:off x="1894114" y="3762103"/>
            <a:ext cx="1156064" cy="511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AC509FCB-0F8C-606E-CBE7-D01C2416262D}"/>
              </a:ext>
            </a:extLst>
          </p:cNvPr>
          <p:cNvCxnSpPr/>
          <p:nvPr/>
        </p:nvCxnSpPr>
        <p:spPr>
          <a:xfrm flipV="1">
            <a:off x="1979023" y="2749731"/>
            <a:ext cx="0" cy="1012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5FC435-FAA9-04CC-2308-85223BAECCF7}"/>
              </a:ext>
            </a:extLst>
          </p:cNvPr>
          <p:cNvSpPr txBox="1"/>
          <p:nvPr/>
        </p:nvSpPr>
        <p:spPr>
          <a:xfrm>
            <a:off x="768059" y="2423128"/>
            <a:ext cx="3438181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겹침이음길이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/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단면직경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이 작을수록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극한변형률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감소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F086F26-F5CF-867B-6400-F26670E7AE5A}"/>
              </a:ext>
            </a:extLst>
          </p:cNvPr>
          <p:cNvSpPr/>
          <p:nvPr/>
        </p:nvSpPr>
        <p:spPr>
          <a:xfrm>
            <a:off x="1335675" y="3426583"/>
            <a:ext cx="348926" cy="23003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374020B-693D-7237-F8E8-305B580D1092}"/>
              </a:ext>
            </a:extLst>
          </p:cNvPr>
          <p:cNvCxnSpPr>
            <a:cxnSpLocks/>
          </p:cNvCxnSpPr>
          <p:nvPr/>
        </p:nvCxnSpPr>
        <p:spPr>
          <a:xfrm>
            <a:off x="1510138" y="5726965"/>
            <a:ext cx="0" cy="4306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C967BB5-8A6C-D6C2-D681-1697388B27A2}"/>
              </a:ext>
            </a:extLst>
          </p:cNvPr>
          <p:cNvSpPr txBox="1"/>
          <p:nvPr/>
        </p:nvSpPr>
        <p:spPr>
          <a:xfrm>
            <a:off x="639995" y="6182148"/>
            <a:ext cx="269598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겹침이음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비율이 높을수록 </a:t>
            </a:r>
            <a:r>
              <a:rPr kumimoji="0" lang="ko-KR" altLang="en-US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극한변형률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감소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ACEEC0F-5069-2ECD-5BB6-E97A8A5DA56D}"/>
              </a:ext>
            </a:extLst>
          </p:cNvPr>
          <p:cNvSpPr/>
          <p:nvPr/>
        </p:nvSpPr>
        <p:spPr>
          <a:xfrm>
            <a:off x="4284230" y="3411215"/>
            <a:ext cx="688839" cy="23157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331304C5-BDE5-0672-C07E-63FD37E89925}"/>
              </a:ext>
            </a:extLst>
          </p:cNvPr>
          <p:cNvCxnSpPr>
            <a:cxnSpLocks/>
          </p:cNvCxnSpPr>
          <p:nvPr/>
        </p:nvCxnSpPr>
        <p:spPr>
          <a:xfrm>
            <a:off x="4621638" y="5711598"/>
            <a:ext cx="0" cy="4306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48A3506-1AD7-C807-3802-CAB173051932}"/>
              </a:ext>
            </a:extLst>
          </p:cNvPr>
          <p:cNvSpPr txBox="1"/>
          <p:nvPr/>
        </p:nvSpPr>
        <p:spPr>
          <a:xfrm>
            <a:off x="3826638" y="6195143"/>
            <a:ext cx="2864247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겹침 이음에 따라 최대 변위 연성도를 제한함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4912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1066800" y="900332"/>
            <a:ext cx="10058400" cy="0"/>
          </a:xfrm>
          <a:prstGeom prst="line">
            <a:avLst/>
          </a:prstGeom>
          <a:ln w="28575">
            <a:solidFill>
              <a:srgbClr val="555F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018735" y="560998"/>
            <a:ext cx="10106465" cy="261610"/>
            <a:chOff x="1012874" y="1053363"/>
            <a:chExt cx="10106465" cy="261610"/>
          </a:xfrm>
        </p:grpSpPr>
        <p:sp>
          <p:nvSpPr>
            <p:cNvPr id="4" name="TextBox 3"/>
            <p:cNvSpPr txBox="1"/>
            <p:nvPr/>
          </p:nvSpPr>
          <p:spPr>
            <a:xfrm>
              <a:off x="1012874" y="1053363"/>
              <a:ext cx="1335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내진성능평가 </a:t>
              </a: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- 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교각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74373" y="1053363"/>
              <a:ext cx="344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1200" cap="none" spc="0" normalizeH="0" baseline="0" noProof="0" dirty="0">
                  <a:ln>
                    <a:solidFill>
                      <a:srgbClr val="5E554C">
                        <a:alpha val="20000"/>
                      </a:srgbClr>
                    </a:solidFill>
                  </a:ln>
                  <a:solidFill>
                    <a:srgbClr val="5E554C"/>
                  </a:solidFill>
                  <a:effectLst/>
                  <a:uLnTx/>
                  <a:uFillTx/>
                  <a:latin typeface="KoPub돋움체 Bold" panose="00000800000000000000" pitchFamily="2" charset="-127"/>
                  <a:ea typeface="KoPub돋움체 Bold" panose="00000800000000000000" pitchFamily="2" charset="-127"/>
                  <a:cs typeface="+mn-cs"/>
                </a:rPr>
                <a:t>01</a:t>
              </a:r>
              <a:endParaRPr kumimoji="0" lang="ko-KR" altLang="en-US" sz="1100" b="0" i="0" u="none" strike="noStrike" kern="1200" cap="none" spc="0" normalizeH="0" baseline="0" noProof="0" dirty="0">
                <a:ln>
                  <a:solidFill>
                    <a:srgbClr val="5E554C">
                      <a:alpha val="20000"/>
                    </a:srgbClr>
                  </a:solidFill>
                </a:ln>
                <a:solidFill>
                  <a:srgbClr val="5E554C"/>
                </a:solidFill>
                <a:effectLst/>
                <a:uLnTx/>
                <a:uFillTx/>
                <a:latin typeface="KoPub돋움체 Bold" panose="00000800000000000000" pitchFamily="2" charset="-127"/>
                <a:ea typeface="KoPub돋움체 Bold" panose="00000800000000000000" pitchFamily="2" charset="-127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544085" y="6336766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Light" panose="00000300000000000000" pitchFamily="2" charset="-127"/>
                <a:ea typeface="KoPub돋움체 Light" panose="00000300000000000000" pitchFamily="2" charset="-127"/>
                <a:cs typeface="+mn-cs"/>
              </a:rPr>
              <a:t>06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Light" panose="00000300000000000000" pitchFamily="2" charset="-127"/>
              <a:ea typeface="KoPub돋움체 Light" panose="00000300000000000000" pitchFamily="2" charset="-127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735" y="1188677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기존 시설물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교량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내진성능 평가요령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4.2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교각의 단면해석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58C24-05E0-20E4-45CC-7B6ADC2133CA}"/>
              </a:ext>
            </a:extLst>
          </p:cNvPr>
          <p:cNvSpPr txBox="1"/>
          <p:nvPr/>
        </p:nvSpPr>
        <p:spPr>
          <a:xfrm>
            <a:off x="1018736" y="1761910"/>
            <a:ext cx="1494596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비선형 재료모델</a:t>
            </a:r>
            <a:endParaRPr kumimoji="0" lang="en-US" altLang="ko-KR" sz="1400" b="0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74FDD-4A7A-5E4F-0968-AA0987B6367E}"/>
              </a:ext>
            </a:extLst>
          </p:cNvPr>
          <p:cNvSpPr txBox="1"/>
          <p:nvPr/>
        </p:nvSpPr>
        <p:spPr>
          <a:xfrm>
            <a:off x="1353014" y="2250458"/>
            <a:ext cx="4597911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콘크리트의 경우 </a:t>
            </a:r>
            <a:r>
              <a:rPr lang="en-US" altLang="ko-KR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Mander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모델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,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철근의 경우 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Park 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모델 적용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35909F5-A137-610E-5A9C-E99ECECEC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85" y="3796133"/>
            <a:ext cx="3299285" cy="2026605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B2BE4B3-3014-A086-BB78-63F791791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408" y="3796133"/>
            <a:ext cx="3657911" cy="20266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360079-27D0-A0D2-7BF0-749238635D6A}"/>
              </a:ext>
            </a:extLst>
          </p:cNvPr>
          <p:cNvSpPr txBox="1"/>
          <p:nvPr/>
        </p:nvSpPr>
        <p:spPr>
          <a:xfrm>
            <a:off x="3117956" y="5881297"/>
            <a:ext cx="1965424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Mander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모델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콘크리트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27548414-2263-BA22-E022-2C697321D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879" y="3796132"/>
            <a:ext cx="2738390" cy="202660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9B5BE8-6646-67B4-8E31-3ABF4E481265}"/>
              </a:ext>
            </a:extLst>
          </p:cNvPr>
          <p:cNvSpPr txBox="1"/>
          <p:nvPr/>
        </p:nvSpPr>
        <p:spPr>
          <a:xfrm>
            <a:off x="8400946" y="5881297"/>
            <a:ext cx="2242256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Park 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모델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(</a:t>
            </a:r>
            <a:r>
              <a:rPr kumimoji="0" lang="ko-KR" altLang="en-US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철근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effectLst/>
                <a:uLnTx/>
                <a:uFillTx/>
                <a:latin typeface="KoPub돋움체 Medium" panose="00000600000000000000" pitchFamily="2" charset="-127"/>
                <a:ea typeface="KoPub돋움체 Medium" panose="00000600000000000000" pitchFamily="2" charset="-127"/>
                <a:cs typeface="+mn-cs"/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EB3878-73C0-B16B-D4D0-92A176920B79}"/>
              </a:ext>
            </a:extLst>
          </p:cNvPr>
          <p:cNvSpPr txBox="1"/>
          <p:nvPr/>
        </p:nvSpPr>
        <p:spPr>
          <a:xfrm>
            <a:off x="1353014" y="2670465"/>
            <a:ext cx="5974798" cy="30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횡구속된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콘크리트의 경우 압축 강도 증가 및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극한변형률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증가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(</a:t>
            </a:r>
            <a:r>
              <a:rPr lang="ko-KR" altLang="en-US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보수적으로 평가할 시 </a:t>
            </a:r>
            <a:r>
              <a:rPr lang="ko-KR" altLang="en-US" sz="1000" b="1" dirty="0" err="1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미고려</a:t>
            </a:r>
            <a:r>
              <a:rPr lang="en-US" altLang="ko-KR" sz="1000" b="1" dirty="0">
                <a:ln>
                  <a:solidFill>
                    <a:srgbClr val="555F57">
                      <a:alpha val="20000"/>
                    </a:srgbClr>
                  </a:solidFill>
                </a:ln>
                <a:solidFill>
                  <a:srgbClr val="555F57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kumimoji="0" lang="en-US" altLang="ko-KR" sz="1000" b="1" i="0" u="none" strike="noStrike" kern="1200" cap="none" spc="0" normalizeH="0" baseline="0" noProof="0" dirty="0">
              <a:ln>
                <a:solidFill>
                  <a:srgbClr val="555F57">
                    <a:alpha val="20000"/>
                  </a:srgbClr>
                </a:solidFill>
              </a:ln>
              <a:solidFill>
                <a:srgbClr val="555F57"/>
              </a:solidFill>
              <a:effectLst/>
              <a:uLnTx/>
              <a:uFillTx/>
              <a:latin typeface="KoPub돋움체 Medium" panose="00000600000000000000" pitchFamily="2" charset="-127"/>
              <a:ea typeface="KoPub돋움체 Medium" panose="00000600000000000000" pitchFamily="2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4428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58741</TotalTime>
  <Words>4595</Words>
  <Application>Microsoft Office PowerPoint</Application>
  <PresentationFormat>와이드스크린</PresentationFormat>
  <Paragraphs>765</Paragraphs>
  <Slides>54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63" baseType="lpstr">
      <vt:lpstr>G마켓 산스 Bold</vt:lpstr>
      <vt:lpstr>KoPub돋움체 Bold</vt:lpstr>
      <vt:lpstr>KoPub돋움체 Light</vt:lpstr>
      <vt:lpstr>KoPub돋움체 Medium</vt:lpstr>
      <vt:lpstr>맑은 고딕</vt:lpstr>
      <vt:lpstr>Arial</vt:lpstr>
      <vt:lpstr>Cambria Math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윤진호</dc:creator>
  <cp:lastModifiedBy>Jacob 변태관</cp:lastModifiedBy>
  <cp:revision>100</cp:revision>
  <dcterms:created xsi:type="dcterms:W3CDTF">2020-08-24T10:56:29Z</dcterms:created>
  <dcterms:modified xsi:type="dcterms:W3CDTF">2023-09-19T00:53:47Z</dcterms:modified>
</cp:coreProperties>
</file>